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2"/>
  </p:notesMasterIdLst>
  <p:sldIdLst>
    <p:sldId id="347" r:id="rId2"/>
    <p:sldId id="348" r:id="rId3"/>
    <p:sldId id="257" r:id="rId4"/>
    <p:sldId id="320" r:id="rId5"/>
    <p:sldId id="321" r:id="rId6"/>
    <p:sldId id="325" r:id="rId7"/>
    <p:sldId id="330" r:id="rId8"/>
    <p:sldId id="333" r:id="rId9"/>
    <p:sldId id="327" r:id="rId10"/>
    <p:sldId id="332" r:id="rId11"/>
    <p:sldId id="328" r:id="rId12"/>
    <p:sldId id="329" r:id="rId13"/>
    <p:sldId id="334" r:id="rId14"/>
    <p:sldId id="260" r:id="rId15"/>
    <p:sldId id="374" r:id="rId16"/>
    <p:sldId id="262" r:id="rId17"/>
    <p:sldId id="264" r:id="rId18"/>
    <p:sldId id="263" r:id="rId19"/>
    <p:sldId id="335" r:id="rId20"/>
    <p:sldId id="276" r:id="rId21"/>
    <p:sldId id="336" r:id="rId22"/>
    <p:sldId id="279" r:id="rId23"/>
    <p:sldId id="280" r:id="rId24"/>
    <p:sldId id="271" r:id="rId25"/>
    <p:sldId id="272" r:id="rId26"/>
    <p:sldId id="281" r:id="rId27"/>
    <p:sldId id="375" r:id="rId28"/>
    <p:sldId id="339" r:id="rId29"/>
    <p:sldId id="340" r:id="rId30"/>
    <p:sldId id="341" r:id="rId31"/>
    <p:sldId id="288" r:id="rId32"/>
    <p:sldId id="290" r:id="rId33"/>
    <p:sldId id="291" r:id="rId34"/>
    <p:sldId id="292" r:id="rId35"/>
    <p:sldId id="296" r:id="rId36"/>
    <p:sldId id="342" r:id="rId37"/>
    <p:sldId id="297" r:id="rId38"/>
    <p:sldId id="306" r:id="rId39"/>
    <p:sldId id="344" r:id="rId40"/>
    <p:sldId id="345" r:id="rId41"/>
    <p:sldId id="346" r:id="rId42"/>
    <p:sldId id="351" r:id="rId43"/>
    <p:sldId id="316" r:id="rId44"/>
    <p:sldId id="352" r:id="rId45"/>
    <p:sldId id="317" r:id="rId46"/>
    <p:sldId id="355" r:id="rId47"/>
    <p:sldId id="313" r:id="rId48"/>
    <p:sldId id="353" r:id="rId49"/>
    <p:sldId id="349" r:id="rId50"/>
    <p:sldId id="354" r:id="rId51"/>
    <p:sldId id="373" r:id="rId52"/>
    <p:sldId id="315" r:id="rId53"/>
    <p:sldId id="357" r:id="rId54"/>
    <p:sldId id="358" r:id="rId55"/>
    <p:sldId id="350" r:id="rId56"/>
    <p:sldId id="338" r:id="rId57"/>
    <p:sldId id="356" r:id="rId58"/>
    <p:sldId id="372" r:id="rId59"/>
    <p:sldId id="370" r:id="rId60"/>
    <p:sldId id="37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1887" autoAdjust="0"/>
  </p:normalViewPr>
  <p:slideViewPr>
    <p:cSldViewPr>
      <p:cViewPr varScale="1">
        <p:scale>
          <a:sx n="68" d="100"/>
          <a:sy n="68" d="100"/>
        </p:scale>
        <p:origin x="1632" y="60"/>
      </p:cViewPr>
      <p:guideLst>
        <p:guide orient="horz" pos="2160"/>
        <p:guide pos="2880"/>
      </p:guideLst>
    </p:cSldViewPr>
  </p:slideViewPr>
  <p:notesTextViewPr>
    <p:cViewPr>
      <p:scale>
        <a:sx n="1" d="1"/>
        <a:sy n="1" d="1"/>
      </p:scale>
      <p:origin x="0" y="0"/>
    </p:cViewPr>
  </p:notesTextViewPr>
  <p:sorterViewPr>
    <p:cViewPr>
      <p:scale>
        <a:sx n="66" d="100"/>
        <a:sy n="66" d="100"/>
      </p:scale>
      <p:origin x="0" y="23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31DEC0-B126-43EB-BDC7-2EC8A9867569}" type="datetimeFigureOut">
              <a:rPr lang="en-US" smtClean="0"/>
              <a:pPr/>
              <a:t>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531E6-37A9-4194-884B-B3051C0F04ED}" type="slidenum">
              <a:rPr lang="en-US" smtClean="0"/>
              <a:pPr/>
              <a:t>‹#›</a:t>
            </a:fld>
            <a:endParaRPr lang="en-US"/>
          </a:p>
        </p:txBody>
      </p:sp>
    </p:spTree>
    <p:extLst>
      <p:ext uri="{BB962C8B-B14F-4D97-AF65-F5344CB8AC3E}">
        <p14:creationId xmlns:p14="http://schemas.microsoft.com/office/powerpoint/2010/main" val="11633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61807874-5299-41B2-A37A-6AA3547857F4}"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531E6-37A9-4194-884B-B3051C0F04ED}" type="slidenum">
              <a:rPr lang="en-US" smtClean="0"/>
              <a:pPr/>
              <a:t>15</a:t>
            </a:fld>
            <a:endParaRPr lang="en-US"/>
          </a:p>
        </p:txBody>
      </p:sp>
    </p:spTree>
    <p:extLst>
      <p:ext uri="{BB962C8B-B14F-4D97-AF65-F5344CB8AC3E}">
        <p14:creationId xmlns:p14="http://schemas.microsoft.com/office/powerpoint/2010/main" val="114340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19150" eaLnBrk="1" hangingPunct="1">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C93BB-9C9C-4582-B1B2-6A8DE1E5C388}" type="slidenum">
              <a:rPr lang="en-US"/>
              <a:pPr fontAlgn="base">
                <a:spcBef>
                  <a:spcPct val="0"/>
                </a:spcBef>
                <a:spcAft>
                  <a:spcPct val="0"/>
                </a:spcAft>
                <a:defRPr/>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043D71-571A-4756-A128-56DA6CAEF7BE}" type="slidenum">
              <a:rPr lang="en-US"/>
              <a:pPr fontAlgn="base">
                <a:spcBef>
                  <a:spcPct val="0"/>
                </a:spcBef>
                <a:spcAft>
                  <a:spcPct val="0"/>
                </a:spcAft>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E25AA9-FCB2-4E9B-B3EB-C060F6F1D958}" type="slidenum">
              <a:rPr lang="en-US"/>
              <a:pPr fontAlgn="base">
                <a:spcBef>
                  <a:spcPct val="0"/>
                </a:spcBef>
                <a:spcAft>
                  <a:spcPct val="0"/>
                </a:spcAft>
                <a:defRPr/>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E7523-462E-4B03-9F06-507DBB49103A}" type="slidenum">
              <a:rPr lang="en-US"/>
              <a:pPr fontAlgn="base">
                <a:spcBef>
                  <a:spcPct val="0"/>
                </a:spcBef>
                <a:spcAft>
                  <a:spcPct val="0"/>
                </a:spcAft>
                <a:defRPr/>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1BF32-FD06-439F-95A7-BA767263C3A9}" type="slidenum">
              <a:rPr lang="en-US"/>
              <a:pPr fontAlgn="base">
                <a:spcBef>
                  <a:spcPct val="0"/>
                </a:spcBef>
                <a:spcAft>
                  <a:spcPct val="0"/>
                </a:spcAft>
                <a:defRPr/>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4619D6-7E1A-4216-B689-140E05358396}" type="slidenum">
              <a:rPr lang="en-US"/>
              <a:pPr fontAlgn="base">
                <a:spcBef>
                  <a:spcPct val="0"/>
                </a:spcBef>
                <a:spcAft>
                  <a:spcPct val="0"/>
                </a:spcAft>
                <a:defRPr/>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9D037D5-9174-4193-B4D9-AC9BA827947A}" type="slidenum">
              <a:rPr lang="en-US" smtClean="0"/>
              <a:pPr>
                <a:defRPr/>
              </a:pPr>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1623C808-CD0B-4676-9533-97A16D0439AA}" type="slidenum">
              <a:rPr lang="en-US" smtClean="0"/>
              <a:pPr>
                <a:defRPr/>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61807874-5299-41B2-A37A-6AA3547857F4}"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A9502715-4384-41B7-B44B-A6D6C7B7500E}" type="slidenum">
              <a:rPr lang="en-US" smtClean="0"/>
              <a:pPr>
                <a:defRPr/>
              </a:pPr>
              <a:t>45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93935D-357E-45F3-801D-A11802EBB6FF}" type="slidenum">
              <a:rPr lang="en-US"/>
              <a:pPr fontAlgn="base">
                <a:spcBef>
                  <a:spcPct val="0"/>
                </a:spcBef>
                <a:spcAft>
                  <a:spcPct val="0"/>
                </a:spcAft>
                <a:defRPr/>
              </a:pPr>
              <a:t>47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C2947-DDAD-4BCE-9D14-95A0E78D01AC}" type="slidenum">
              <a:rPr lang="en-US"/>
              <a:pPr fontAlgn="base">
                <a:spcBef>
                  <a:spcPct val="0"/>
                </a:spcBef>
                <a:spcAft>
                  <a:spcPct val="0"/>
                </a:spcAft>
                <a:defRPr/>
              </a:pPr>
              <a:t>52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Move to “American Neutrality” section!</a:t>
            </a:r>
          </a:p>
        </p:txBody>
      </p:sp>
      <p:sp>
        <p:nvSpPr>
          <p:cNvPr id="4" name="Slide Number Placeholder 3"/>
          <p:cNvSpPr>
            <a:spLocks noGrp="1"/>
          </p:cNvSpPr>
          <p:nvPr>
            <p:ph type="sldNum" sz="quarter" idx="10"/>
          </p:nvPr>
        </p:nvSpPr>
        <p:spPr/>
        <p:txBody>
          <a:bodyPr/>
          <a:lstStyle/>
          <a:p>
            <a:fld id="{3D3531E6-37A9-4194-884B-B3051C0F04ED}" type="slidenum">
              <a:rPr lang="en-US" smtClean="0"/>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61807874-5299-41B2-A37A-6AA3547857F4}"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61807874-5299-41B2-A37A-6AA3547857F4}"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61807874-5299-41B2-A37A-6AA3547857F4}"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61807874-5299-41B2-A37A-6AA3547857F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61807874-5299-41B2-A37A-6AA3547857F4}"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61807874-5299-41B2-A37A-6AA3547857F4}"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65073-D522-4CA8-BC86-F0D5089AAC2A}" type="slidenum">
              <a:rPr lang="en-US"/>
              <a:pPr fontAlgn="base">
                <a:spcBef>
                  <a:spcPct val="0"/>
                </a:spcBef>
                <a:spcAft>
                  <a:spcPct val="0"/>
                </a:spcAft>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751700-7AC4-462B-B8F8-F9FF24FFD8E6}"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6D83-FA95-410F-AA98-2FC563E62E25}"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751700-7AC4-462B-B8F8-F9FF24FFD8E6}"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51700-7AC4-462B-B8F8-F9FF24FFD8E6}"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ue or False Question (Answer: True)">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2/5/2024</a:t>
            </a:fld>
            <a:endParaRPr lang="en-US"/>
          </a:p>
        </p:txBody>
      </p:sp>
      <p:sp>
        <p:nvSpPr>
          <p:cNvPr id="11" name="Rectangle 4"/>
          <p:cNvSpPr>
            <a:spLocks noGrp="1"/>
          </p:cNvSpPr>
          <p:nvPr>
            <p:ph type="ftr" sz="quarter" idx="11"/>
          </p:nvPr>
        </p:nvSpPr>
        <p:spPr/>
        <p:txBody>
          <a:bodyPr vert="horz"/>
          <a:lstStyle/>
          <a:p>
            <a:endParaRPr lang="en-US"/>
          </a:p>
        </p:txBody>
      </p:sp>
      <p:sp>
        <p:nvSpPr>
          <p:cNvPr id="10" name="Rectangle 5"/>
          <p:cNvSpPr>
            <a:spLocks noGrp="1"/>
          </p:cNvSpPr>
          <p:nvPr>
            <p:ph type="sldNum" sz="quarter" idx="12"/>
          </p:nvPr>
        </p:nvSpPr>
        <p:spPr/>
        <p:txBody>
          <a:bodyPr vert="horz"/>
          <a:lstStyle/>
          <a:p>
            <a:fld id="{C75B88FA-3392-4D65-A457-DB2A9953195B}" type="slidenum">
              <a:rPr lang="en-US" smtClean="0"/>
              <a:pPr/>
              <a:t>‹#›</a:t>
            </a:fld>
            <a:endParaRPr lang="en-US"/>
          </a:p>
        </p:txBody>
      </p:sp>
      <p:sp>
        <p:nvSpPr>
          <p:cNvPr id="27"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a:t>Click to add question</a:t>
            </a:r>
          </a:p>
        </p:txBody>
      </p:sp>
      <p:sp>
        <p:nvSpPr>
          <p:cNvPr id="8" name="Answer Base"/>
          <p:cNvSpPr txBox="1"/>
          <p:nvPr userDrawn="1"/>
        </p:nvSpPr>
        <p:spPr>
          <a:xfrm>
            <a:off x="182880" y="1676400"/>
            <a:ext cx="8321040" cy="1828800"/>
          </a:xfrm>
          <a:prstGeom prst="rect">
            <a:avLst/>
          </a:prstGeom>
          <a:noFill/>
        </p:spPr>
        <p:txBody>
          <a:bodyPr wrap="square">
            <a:noAutofit/>
          </a:bodyPr>
          <a:lstStyle/>
          <a:p>
            <a:pPr marL="0" indent="0" algn="ctr" rtl="0" latinLnBrk="0">
              <a:spcBef>
                <a:spcPct val="20000"/>
              </a:spcBef>
              <a:buNone/>
            </a:pPr>
            <a:r>
              <a:rPr lang="en-US" sz="7200" dirty="0">
                <a:solidFill>
                  <a:schemeClr val="tx1">
                    <a:alpha val="40000"/>
                  </a:schemeClr>
                </a:solidFill>
              </a:rPr>
              <a:t>TRUE</a:t>
            </a:r>
            <a:r>
              <a:rPr lang="en-US" sz="7200" baseline="0" dirty="0">
                <a:solidFill>
                  <a:schemeClr val="tx1">
                    <a:alpha val="40000"/>
                  </a:schemeClr>
                </a:solidFill>
              </a:rPr>
              <a:t> </a:t>
            </a:r>
            <a:r>
              <a:rPr lang="en-US" sz="7200" dirty="0">
                <a:solidFill>
                  <a:schemeClr val="tx1">
                    <a:alpha val="40000"/>
                  </a:schemeClr>
                </a:solidFill>
              </a:rPr>
              <a:t>or FALSE?</a:t>
            </a:r>
          </a:p>
        </p:txBody>
      </p:sp>
      <p:sp>
        <p:nvSpPr>
          <p:cNvPr id="7" name="Answer"/>
          <p:cNvSpPr/>
          <p:nvPr userDrawn="1"/>
        </p:nvSpPr>
        <p:spPr>
          <a:xfrm>
            <a:off x="182880" y="1676400"/>
            <a:ext cx="8321040" cy="1200329"/>
          </a:xfrm>
          <a:prstGeom prst="rect">
            <a:avLst/>
          </a:prstGeom>
        </p:spPr>
        <p:txBody>
          <a:bodyPr wrap="square">
            <a:spAutoFit/>
          </a:bodyPr>
          <a:lstStyle/>
          <a:p>
            <a:pPr indent="0" algn="ctr" latinLnBrk="0">
              <a:spcBef>
                <a:spcPct val="20000"/>
              </a:spcBef>
              <a:buNone/>
            </a:pP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TRUE </a:t>
            </a:r>
            <a:r>
              <a:rPr lang="en-US" sz="7200" dirty="0">
                <a:solidFill>
                  <a:prstClr val="white">
                    <a:alpha val="40000"/>
                  </a:prstClr>
                </a:solidFill>
                <a:ea typeface="+mn-ea"/>
                <a:cs typeface="+mn-cs"/>
              </a:rPr>
              <a:t>or FALSE?</a:t>
            </a:r>
            <a:endParaRPr lang="en-US" dirty="0"/>
          </a:p>
        </p:txBody>
      </p:sp>
    </p:spTree>
    <p:extLst>
      <p:ext uri="{BB962C8B-B14F-4D97-AF65-F5344CB8AC3E}">
        <p14:creationId xmlns:p14="http://schemas.microsoft.com/office/powerpoint/2010/main" val="34090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rue or False Question (Answer: False)">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2/5/2024</a:t>
            </a:fld>
            <a:endParaRPr lang="en-US"/>
          </a:p>
        </p:txBody>
      </p:sp>
      <p:sp>
        <p:nvSpPr>
          <p:cNvPr id="2" name="Rectangle 4"/>
          <p:cNvSpPr>
            <a:spLocks noGrp="1"/>
          </p:cNvSpPr>
          <p:nvPr>
            <p:ph type="ftr" sz="quarter" idx="11"/>
          </p:nvPr>
        </p:nvSpPr>
        <p:spPr/>
        <p:txBody>
          <a:bodyPr vert="horz"/>
          <a:lstStyle/>
          <a:p>
            <a:endParaRPr lang="en-US"/>
          </a:p>
        </p:txBody>
      </p:sp>
      <p:sp>
        <p:nvSpPr>
          <p:cNvPr id="28" name="Rectangle 5"/>
          <p:cNvSpPr>
            <a:spLocks noGrp="1"/>
          </p:cNvSpPr>
          <p:nvPr>
            <p:ph type="sldNum" sz="quarter" idx="12"/>
          </p:nvPr>
        </p:nvSpPr>
        <p:spPr/>
        <p:txBody>
          <a:bodyPr vert="horz"/>
          <a:lstStyle/>
          <a:p>
            <a:fld id="{C75B88FA-3392-4D65-A457-DB2A9953195B}" type="slidenum">
              <a:rPr lang="en-US" smtClean="0"/>
              <a:pPr/>
              <a:t>‹#›</a:t>
            </a:fld>
            <a:endParaRPr lang="en-US"/>
          </a:p>
        </p:txBody>
      </p:sp>
      <p:sp>
        <p:nvSpPr>
          <p:cNvPr id="6"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a:t>Click to add question</a:t>
            </a:r>
          </a:p>
        </p:txBody>
      </p:sp>
      <p:sp>
        <p:nvSpPr>
          <p:cNvPr id="29" name="Answer Base"/>
          <p:cNvSpPr txBox="1"/>
          <p:nvPr userDrawn="1"/>
        </p:nvSpPr>
        <p:spPr>
          <a:xfrm>
            <a:off x="228600" y="1600200"/>
            <a:ext cx="8229600" cy="1293926"/>
          </a:xfrm>
          <a:prstGeom prst="rect">
            <a:avLst/>
          </a:prstGeom>
          <a:noFill/>
        </p:spPr>
        <p:txBody>
          <a:bodyPr wrap="square">
            <a:noAutofit/>
          </a:bodyPr>
          <a:lstStyle/>
          <a:p>
            <a:pPr marL="0" indent="0" algn="ctr" rtl="0" latinLnBrk="0">
              <a:spcBef>
                <a:spcPct val="20000"/>
              </a:spcBef>
              <a:buNone/>
            </a:pPr>
            <a:r>
              <a:rPr lang="en-US" sz="7200" dirty="0">
                <a:solidFill>
                  <a:schemeClr val="tx1">
                    <a:alpha val="40000"/>
                  </a:schemeClr>
                </a:solidFill>
              </a:rPr>
              <a:t>TRUE</a:t>
            </a:r>
            <a:r>
              <a:rPr lang="en-US" sz="7200" baseline="0" dirty="0">
                <a:solidFill>
                  <a:schemeClr val="tx1">
                    <a:alpha val="40000"/>
                  </a:schemeClr>
                </a:solidFill>
              </a:rPr>
              <a:t> </a:t>
            </a:r>
            <a:r>
              <a:rPr lang="en-US" sz="7200" dirty="0">
                <a:solidFill>
                  <a:schemeClr val="tx1">
                    <a:alpha val="40000"/>
                  </a:schemeClr>
                </a:solidFill>
              </a:rPr>
              <a:t>or FALSE?</a:t>
            </a:r>
          </a:p>
        </p:txBody>
      </p:sp>
      <p:sp>
        <p:nvSpPr>
          <p:cNvPr id="7" name="Answer"/>
          <p:cNvSpPr/>
          <p:nvPr userDrawn="1"/>
        </p:nvSpPr>
        <p:spPr>
          <a:xfrm>
            <a:off x="228600" y="1600200"/>
            <a:ext cx="8229600" cy="1200329"/>
          </a:xfrm>
          <a:prstGeom prst="rect">
            <a:avLst/>
          </a:prstGeom>
        </p:spPr>
        <p:txBody>
          <a:bodyPr wrap="square">
            <a:spAutoFit/>
          </a:bodyPr>
          <a:lstStyle/>
          <a:p>
            <a:pPr algn="ctr"/>
            <a:r>
              <a:rPr lang="en-US" sz="7200" dirty="0">
                <a:solidFill>
                  <a:prstClr val="white">
                    <a:alpha val="40000"/>
                  </a:prstClr>
                </a:solidFill>
                <a:ea typeface="+mn-ea"/>
                <a:cs typeface="+mn-cs"/>
              </a:rPr>
              <a:t>TRUE or </a:t>
            </a: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FALSE</a:t>
            </a:r>
            <a:r>
              <a:rPr lang="en-US" sz="7200" dirty="0">
                <a:solidFill>
                  <a:prstClr val="white">
                    <a:alpha val="40000"/>
                  </a:prstClr>
                </a:solidFill>
                <a:ea typeface="+mn-ea"/>
                <a:cs typeface="+mn-cs"/>
              </a:rPr>
              <a:t>?</a:t>
            </a:r>
            <a:endParaRPr lang="en-US" dirty="0"/>
          </a:p>
        </p:txBody>
      </p:sp>
    </p:spTree>
    <p:extLst>
      <p:ext uri="{BB962C8B-B14F-4D97-AF65-F5344CB8AC3E}">
        <p14:creationId xmlns:p14="http://schemas.microsoft.com/office/powerpoint/2010/main" val="232130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751700-7AC4-462B-B8F8-F9FF24FFD8E6}"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751700-7AC4-462B-B8F8-F9FF24FFD8E6}"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6D83-FA95-410F-AA98-2FC563E62E25}"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751700-7AC4-462B-B8F8-F9FF24FFD8E6}"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751700-7AC4-462B-B8F8-F9FF24FFD8E6}" type="datetimeFigureOut">
              <a:rPr lang="en-US" smtClean="0"/>
              <a:pPr/>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D6D83-FA95-410F-AA98-2FC563E62E25}"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751700-7AC4-462B-B8F8-F9FF24FFD8E6}" type="datetimeFigureOut">
              <a:rPr lang="en-US" smtClean="0"/>
              <a:pPr/>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51700-7AC4-462B-B8F8-F9FF24FFD8E6}" type="datetimeFigureOut">
              <a:rPr lang="en-US" smtClean="0"/>
              <a:pPr/>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751700-7AC4-462B-B8F8-F9FF24FFD8E6}"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D6D83-FA95-410F-AA98-2FC563E62E25}"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751700-7AC4-462B-B8F8-F9FF24FFD8E6}"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D6D83-FA95-410F-AA98-2FC563E62E2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2751700-7AC4-462B-B8F8-F9FF24FFD8E6}" type="datetimeFigureOut">
              <a:rPr lang="en-US" smtClean="0"/>
              <a:pPr/>
              <a:t>2/5/2024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3FD6D83-FA95-410F-AA98-2FC563E62E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9" r:id="rId12"/>
    <p:sldLayoutId id="2147483770"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xcuP4yc45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hRHhPNzQXHI"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youtube.com/watch?v=KsBG34TSJJ4"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D7MuQM0rt_w"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hyperlink" Target="http://www.youtube.com/watch?v=jCWsFaWih20"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en/3/35/AHitlerinParis1940.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F-eMt3SrfF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6.gif"/></Relationships>
</file>

<file path=ppt/slides/_rels/slide4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hyperlink" Target="file:///\\localhost\upload.wikimedia.org\wikipedia\commons\2\2a\Chinese_head,_Nanking_massacre.JPG" TargetMode="External"/><Relationship Id="rId7" Type="http://schemas.openxmlformats.org/officeDocument/2006/relationships/hyperlink" Target="file:///\\localhost\upload.wikimedia.org\wikipedia\en\8\89\Republic_of_China_Armed_Forces_Museum_Nanking.jpg" TargetMode="External"/><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hyperlink" Target="file:///\\localhost\upload.wikimedia.org\wikipedia\commons\6\67\Chinese_civilians_to_be_buried_alive.jpg" TargetMode="External"/><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upload.wikimedia.org/wikipedia/commons/1/1f/USS_California_sinking-Pearl_Harbor.jp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historymatters.gmu.edu/d/516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file:///\\localhost\upload.wikimedia.org\wikipedia\commons\d\d8\Tehran_Conference,_1943.jpg" TargetMode="Externa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Second Semester Overview</a:t>
            </a:r>
          </a:p>
        </p:txBody>
      </p:sp>
      <p:sp>
        <p:nvSpPr>
          <p:cNvPr id="3" name="Subtitle 2"/>
          <p:cNvSpPr>
            <a:spLocks noGrp="1"/>
          </p:cNvSpPr>
          <p:nvPr>
            <p:ph type="subTitle" idx="1"/>
          </p:nvPr>
        </p:nvSpPr>
        <p:spPr/>
        <p:txBody>
          <a:bodyPr/>
          <a:lstStyle/>
          <a:p>
            <a:r>
              <a:rPr lang="en-US" dirty="0"/>
              <a:t>1935-2024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276600"/>
            <a:ext cx="8229600" cy="1143000"/>
          </a:xfrm>
        </p:spPr>
        <p:txBody>
          <a:bodyPr>
            <a:normAutofit fontScale="90000"/>
          </a:bodyPr>
          <a:lstStyle/>
          <a:p>
            <a:pPr algn="ctr"/>
            <a:r>
              <a:rPr lang="en-US" dirty="0"/>
              <a:t>5. Central Powers stripped of their territories</a:t>
            </a:r>
          </a:p>
        </p:txBody>
      </p:sp>
    </p:spTree>
    <p:extLst>
      <p:ext uri="{BB962C8B-B14F-4D97-AF65-F5344CB8AC3E}">
        <p14:creationId xmlns:p14="http://schemas.microsoft.com/office/powerpoint/2010/main" val="42591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971800"/>
            <a:ext cx="8229600" cy="1143000"/>
          </a:xfrm>
        </p:spPr>
        <p:txBody>
          <a:bodyPr>
            <a:normAutofit fontScale="90000"/>
          </a:bodyPr>
          <a:lstStyle/>
          <a:p>
            <a:pPr algn="ctr"/>
            <a:r>
              <a:rPr lang="en-US" dirty="0"/>
              <a:t>6. Germany required to pay reparations</a:t>
            </a:r>
          </a:p>
        </p:txBody>
      </p:sp>
    </p:spTree>
    <p:extLst>
      <p:ext uri="{BB962C8B-B14F-4D97-AF65-F5344CB8AC3E}">
        <p14:creationId xmlns:p14="http://schemas.microsoft.com/office/powerpoint/2010/main" val="259532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200400"/>
            <a:ext cx="8229600" cy="1485900"/>
          </a:xfrm>
        </p:spPr>
        <p:txBody>
          <a:bodyPr>
            <a:normAutofit fontScale="90000"/>
          </a:bodyPr>
          <a:lstStyle/>
          <a:p>
            <a:pPr algn="ctr"/>
            <a:r>
              <a:rPr lang="en-US" dirty="0"/>
              <a:t>7. Created a “general association of nations” that would protect “great and small states alike”</a:t>
            </a:r>
          </a:p>
        </p:txBody>
      </p:sp>
    </p:spTree>
    <p:extLst>
      <p:ext uri="{BB962C8B-B14F-4D97-AF65-F5344CB8AC3E}">
        <p14:creationId xmlns:p14="http://schemas.microsoft.com/office/powerpoint/2010/main" val="259532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200400"/>
            <a:ext cx="8229600" cy="1485900"/>
          </a:xfrm>
        </p:spPr>
        <p:txBody>
          <a:bodyPr>
            <a:normAutofit/>
          </a:bodyPr>
          <a:lstStyle/>
          <a:p>
            <a:pPr algn="ctr"/>
            <a:r>
              <a:rPr lang="en-US" dirty="0"/>
              <a:t>8. Was a cause of German hyperinflation after the war</a:t>
            </a:r>
          </a:p>
        </p:txBody>
      </p:sp>
    </p:spTree>
    <p:extLst>
      <p:ext uri="{BB962C8B-B14F-4D97-AF65-F5344CB8AC3E}">
        <p14:creationId xmlns:p14="http://schemas.microsoft.com/office/powerpoint/2010/main" val="225177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533400"/>
            <a:ext cx="8686800" cy="990600"/>
          </a:xfrm>
        </p:spPr>
        <p:txBody>
          <a:bodyPr>
            <a:noAutofit/>
          </a:bodyPr>
          <a:lstStyle/>
          <a:p>
            <a:pPr algn="ctr" eaLnBrk="1" hangingPunct="1"/>
            <a:r>
              <a:rPr lang="en-US" sz="42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Hitler Defies the Versailles Treaty</a:t>
            </a:r>
          </a:p>
        </p:txBody>
      </p:sp>
      <p:sp>
        <p:nvSpPr>
          <p:cNvPr id="10243" name="Rectangle 3"/>
          <p:cNvSpPr>
            <a:spLocks noGrp="1" noChangeArrowheads="1"/>
          </p:cNvSpPr>
          <p:nvPr>
            <p:ph sz="half" idx="1"/>
          </p:nvPr>
        </p:nvSpPr>
        <p:spPr>
          <a:xfrm>
            <a:off x="381000" y="1524000"/>
            <a:ext cx="8153400" cy="1905000"/>
          </a:xfrm>
        </p:spPr>
        <p:txBody>
          <a:bodyPr>
            <a:normAutofit fontScale="92500" lnSpcReduction="20000"/>
          </a:bodyPr>
          <a:lstStyle/>
          <a:p>
            <a:pPr marL="365760" indent="-256032" eaLnBrk="1" fontAlgn="auto" hangingPunct="1">
              <a:lnSpc>
                <a:spcPct val="90000"/>
              </a:lnSpc>
              <a:spcAft>
                <a:spcPts val="0"/>
              </a:spcAft>
              <a:buClr>
                <a:schemeClr val="accent3"/>
              </a:buClr>
              <a:buFont typeface="Georgia"/>
              <a:buChar char="•"/>
              <a:defRPr/>
            </a:pPr>
            <a:r>
              <a:rPr lang="en-US" sz="2400" dirty="0"/>
              <a:t>Adolf Hitler announced that he would not obey the Treaty’s limitation of the German army.</a:t>
            </a:r>
          </a:p>
          <a:p>
            <a:pPr marL="109728" indent="0" eaLnBrk="1" fontAlgn="auto" hangingPunct="1">
              <a:lnSpc>
                <a:spcPct val="90000"/>
              </a:lnSpc>
              <a:spcAft>
                <a:spcPts val="0"/>
              </a:spcAft>
              <a:buClr>
                <a:schemeClr val="accent3"/>
              </a:buClr>
              <a:buNone/>
              <a:defRPr/>
            </a:pPr>
            <a:r>
              <a:rPr lang="en-US" sz="2400" i="1" dirty="0">
                <a:solidFill>
                  <a:srgbClr val="FF2F12"/>
                </a:solidFill>
              </a:rPr>
              <a:t>The League of Nations issued a mild condemnation.</a:t>
            </a:r>
          </a:p>
          <a:p>
            <a:pPr marL="365760" indent="-256032" eaLnBrk="1" fontAlgn="auto" hangingPunct="1">
              <a:lnSpc>
                <a:spcPct val="90000"/>
              </a:lnSpc>
              <a:spcAft>
                <a:spcPts val="0"/>
              </a:spcAft>
              <a:buClr>
                <a:schemeClr val="accent3"/>
              </a:buClr>
              <a:buFont typeface="Georgia"/>
              <a:buChar char="•"/>
              <a:defRPr/>
            </a:pPr>
            <a:r>
              <a:rPr lang="en-US" sz="2400" dirty="0">
                <a:latin typeface="Albertus" pitchFamily="34" charset="0"/>
              </a:rPr>
              <a:t>Adolf Hitler threatened to invade Austria unless Austrian Nazis were given important government posts.</a:t>
            </a:r>
          </a:p>
          <a:p>
            <a:pPr marL="109728" indent="0">
              <a:lnSpc>
                <a:spcPct val="90000"/>
              </a:lnSpc>
              <a:buClr>
                <a:schemeClr val="accent3"/>
              </a:buClr>
              <a:buNone/>
              <a:defRPr/>
            </a:pPr>
            <a:r>
              <a:rPr lang="en-US" sz="2400" i="1" dirty="0">
                <a:solidFill>
                  <a:schemeClr val="accent6">
                    <a:lumMod val="60000"/>
                    <a:lumOff val="40000"/>
                  </a:schemeClr>
                </a:solidFill>
                <a:latin typeface="Albertus" pitchFamily="34" charset="0"/>
              </a:rPr>
              <a:t>The League of Nations issued a mild condemnation.</a:t>
            </a:r>
          </a:p>
        </p:txBody>
      </p:sp>
      <p:sp>
        <p:nvSpPr>
          <p:cNvPr id="2" name="Content Placeholder 1"/>
          <p:cNvSpPr>
            <a:spLocks noGrp="1"/>
          </p:cNvSpPr>
          <p:nvPr>
            <p:ph sz="half" idx="2"/>
          </p:nvPr>
        </p:nvSpPr>
        <p:spPr>
          <a:xfrm>
            <a:off x="381000" y="3429000"/>
            <a:ext cx="4114800" cy="3197947"/>
          </a:xfrm>
        </p:spPr>
        <p:txBody>
          <a:bodyPr>
            <a:normAutofit fontScale="92500" lnSpcReduction="20000"/>
          </a:bodyPr>
          <a:lstStyle/>
          <a:p>
            <a:pPr marL="365760" indent="-256032">
              <a:lnSpc>
                <a:spcPct val="90000"/>
              </a:lnSpc>
              <a:buClr>
                <a:schemeClr val="accent3"/>
              </a:buClr>
              <a:buFont typeface="Georgia"/>
              <a:buChar char="•"/>
              <a:defRPr/>
            </a:pPr>
            <a:r>
              <a:rPr lang="en-US" sz="2400" dirty="0">
                <a:latin typeface="Albertus" pitchFamily="34" charset="0"/>
              </a:rPr>
              <a:t>In March 1938, Hitler announced the unification of Austria and Germany</a:t>
            </a:r>
          </a:p>
          <a:p>
            <a:pPr marL="109728" indent="0">
              <a:lnSpc>
                <a:spcPct val="90000"/>
              </a:lnSpc>
              <a:buClr>
                <a:schemeClr val="accent3"/>
              </a:buClr>
              <a:buNone/>
              <a:defRPr/>
            </a:pPr>
            <a:r>
              <a:rPr lang="en-US" sz="2400" i="1" dirty="0">
                <a:solidFill>
                  <a:srgbClr val="FF2F12"/>
                </a:solidFill>
                <a:latin typeface="Albertus" pitchFamily="34" charset="0"/>
              </a:rPr>
              <a:t>The </a:t>
            </a:r>
            <a:r>
              <a:rPr lang="en-US" sz="2400" i="1" dirty="0">
                <a:solidFill>
                  <a:srgbClr val="FF2F12"/>
                </a:solidFill>
              </a:rPr>
              <a:t>League of Nations issued a mild condemnation.</a:t>
            </a:r>
          </a:p>
          <a:p>
            <a:pPr marL="365760" indent="-256032">
              <a:lnSpc>
                <a:spcPct val="90000"/>
              </a:lnSpc>
              <a:buClr>
                <a:schemeClr val="accent3"/>
              </a:buClr>
              <a:buFont typeface="Georgia"/>
              <a:buChar char="•"/>
              <a:defRPr/>
            </a:pPr>
            <a:r>
              <a:rPr lang="en-US" sz="2400" dirty="0"/>
              <a:t>Hitler claimed the Sudetenland (an area of Czechoslovakia with a large German-speaking population).</a:t>
            </a:r>
          </a:p>
          <a:p>
            <a:pPr marL="365760" indent="-256032">
              <a:lnSpc>
                <a:spcPct val="90000"/>
              </a:lnSpc>
              <a:buClr>
                <a:schemeClr val="accent3"/>
              </a:buClr>
              <a:buFont typeface="Georgia"/>
              <a:buChar char="•"/>
              <a:defRPr/>
            </a:pPr>
            <a:r>
              <a:rPr lang="en-US" sz="2400" dirty="0"/>
              <a:t>Ring any bells? (2014) </a:t>
            </a:r>
          </a:p>
        </p:txBody>
      </p:sp>
      <p:pic>
        <p:nvPicPr>
          <p:cNvPr id="4" name="Picture 2" descr="471379774_343d0c18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435" y="3581400"/>
            <a:ext cx="4414253" cy="312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54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linds(horizontal)">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blinds(horizontal)">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blinds(horizontal)">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blinds(horizontal)">
                                      <p:cBhvr>
                                        <p:cTn id="4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A63E-6825-516B-CA42-C35D40705A6D}"/>
              </a:ext>
            </a:extLst>
          </p:cNvPr>
          <p:cNvSpPr>
            <a:spLocks noGrp="1"/>
          </p:cNvSpPr>
          <p:nvPr>
            <p:ph type="title"/>
          </p:nvPr>
        </p:nvSpPr>
        <p:spPr/>
        <p:txBody>
          <a:bodyPr/>
          <a:lstStyle/>
          <a:p>
            <a:endParaRPr lang="en-US"/>
          </a:p>
        </p:txBody>
      </p:sp>
      <p:pic>
        <p:nvPicPr>
          <p:cNvPr id="6" name="Content Placeholder 5" descr="A map of europe with white symbols and black text&#10;&#10;Description automatically generated">
            <a:hlinkClick r:id="rId3"/>
            <a:extLst>
              <a:ext uri="{FF2B5EF4-FFF2-40B4-BE49-F238E27FC236}">
                <a16:creationId xmlns:a16="http://schemas.microsoft.com/office/drawing/2014/main" id="{32BEF2D5-A727-0057-8B9B-D9B799E0945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605428" y="228600"/>
            <a:ext cx="12751773" cy="6629400"/>
          </a:xfrm>
        </p:spPr>
      </p:pic>
    </p:spTree>
    <p:extLst>
      <p:ext uri="{BB962C8B-B14F-4D97-AF65-F5344CB8AC3E}">
        <p14:creationId xmlns:p14="http://schemas.microsoft.com/office/powerpoint/2010/main" val="44612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normAutofit fontScale="90000"/>
          </a:bodyPr>
          <a:lstStyle/>
          <a:p>
            <a:pPr eaLnBrk="1" fontAlgn="auto" hangingPunct="1">
              <a:spcAft>
                <a:spcPts val="0"/>
              </a:spcAft>
              <a:defRPr/>
            </a:pPr>
            <a:br>
              <a:rPr lang="en-US"/>
            </a:br>
            <a:endParaRPr lang="en-US"/>
          </a:p>
        </p:txBody>
      </p:sp>
      <p:pic>
        <p:nvPicPr>
          <p:cNvPr id="13315" name="Picture 3" descr="1938_0315_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88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11" descr="http://cdn4.fotosearch.com/bthumb/UNN/UNN002/u12877429.jpg"/>
          <p:cNvPicPr>
            <a:picLocks noChangeAspect="1" noChangeArrowheads="1"/>
          </p:cNvPicPr>
          <p:nvPr/>
        </p:nvPicPr>
        <p:blipFill>
          <a:blip r:embed="rId3" cstate="print">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152400" y="5535936"/>
            <a:ext cx="1600200" cy="130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4"/>
          <p:cNvSpPr>
            <a:spLocks noChangeArrowheads="1"/>
          </p:cNvSpPr>
          <p:nvPr/>
        </p:nvSpPr>
        <p:spPr bwMode="auto">
          <a:xfrm>
            <a:off x="4842164" y="5462052"/>
            <a:ext cx="4149196" cy="1200318"/>
          </a:xfrm>
          <a:prstGeom prst="rect">
            <a:avLst/>
          </a:prstGeom>
          <a:noFill/>
          <a:ln w="12700">
            <a:noFill/>
            <a:miter lim="800000"/>
            <a:headEnd type="none" w="sm" len="sm"/>
            <a:tailEnd type="none" w="sm" len="sm"/>
          </a:ln>
          <a:effectLst>
            <a:outerShdw dist="17961" dir="2700000" algn="ctr" rotWithShape="0">
              <a:schemeClr val="tx2"/>
            </a:outerShdw>
          </a:effectLst>
        </p:spPr>
        <p:txBody>
          <a:bodyPr wrap="square" lIns="91430" tIns="45715" rIns="91430" bIns="45715">
            <a:spAutoFit/>
          </a:bodyPr>
          <a:lstStyle/>
          <a:p>
            <a:pPr algn="ctr" defTabSz="914414" fontAlgn="auto">
              <a:spcBef>
                <a:spcPts val="0"/>
              </a:spcBef>
              <a:spcAft>
                <a:spcPts val="0"/>
              </a:spcAft>
              <a:defRPr/>
            </a:pPr>
            <a:r>
              <a:rPr lang="en-US" sz="2400" i="1" dirty="0">
                <a:latin typeface="Calibri" pitchFamily="34" charset="0"/>
                <a:cs typeface="+mn-cs"/>
              </a:rPr>
              <a:t>Now we have </a:t>
            </a:r>
            <a:r>
              <a:rPr lang="en-US" sz="2400" i="1" u="sng" dirty="0">
                <a:latin typeface="Calibri" pitchFamily="34" charset="0"/>
                <a:cs typeface="+mn-cs"/>
              </a:rPr>
              <a:t>“peace in our time!”</a:t>
            </a:r>
            <a:r>
              <a:rPr lang="en-US" sz="2400" i="1" dirty="0">
                <a:latin typeface="Calibri" pitchFamily="34" charset="0"/>
                <a:cs typeface="+mn-cs"/>
              </a:rPr>
              <a:t> Herr Hitler is a man we can do business with.</a:t>
            </a:r>
          </a:p>
        </p:txBody>
      </p:sp>
      <p:sp>
        <p:nvSpPr>
          <p:cNvPr id="15363" name="Text Box 6"/>
          <p:cNvSpPr txBox="1">
            <a:spLocks noChangeArrowheads="1"/>
          </p:cNvSpPr>
          <p:nvPr/>
        </p:nvSpPr>
        <p:spPr bwMode="auto">
          <a:xfrm>
            <a:off x="342152" y="457200"/>
            <a:ext cx="8501063" cy="760864"/>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400" dirty="0">
                <a:latin typeface="Calibri" pitchFamily="34" charset="0"/>
              </a:rPr>
              <a:t>Europe’s Response to Hitler</a:t>
            </a:r>
          </a:p>
        </p:txBody>
      </p:sp>
      <p:grpSp>
        <p:nvGrpSpPr>
          <p:cNvPr id="2" name="Group 8"/>
          <p:cNvGrpSpPr>
            <a:grpSpLocks/>
          </p:cNvGrpSpPr>
          <p:nvPr/>
        </p:nvGrpSpPr>
        <p:grpSpPr bwMode="auto">
          <a:xfrm>
            <a:off x="4953600" y="1218064"/>
            <a:ext cx="4190400" cy="4267200"/>
            <a:chOff x="3440" y="1037"/>
            <a:chExt cx="2910" cy="2963"/>
          </a:xfrm>
        </p:grpSpPr>
        <p:pic>
          <p:nvPicPr>
            <p:cNvPr id="15368" name="Picture 3" descr="Chamberlain-Munich-Hitler letter"/>
            <p:cNvPicPr>
              <a:picLocks noChangeAspect="1" noChangeArrowheads="1"/>
            </p:cNvPicPr>
            <p:nvPr/>
          </p:nvPicPr>
          <p:blipFill>
            <a:blip r:embed="rId4" cstate="print">
              <a:lum bright="6000" contrast="6000"/>
              <a:extLst>
                <a:ext uri="{28A0092B-C50C-407E-A947-70E740481C1C}">
                  <a14:useLocalDpi xmlns:a14="http://schemas.microsoft.com/office/drawing/2010/main" val="0"/>
                </a:ext>
              </a:extLst>
            </a:blip>
            <a:srcRect/>
            <a:stretch>
              <a:fillRect/>
            </a:stretch>
          </p:blipFill>
          <p:spPr bwMode="auto">
            <a:xfrm>
              <a:off x="3546" y="1037"/>
              <a:ext cx="2698" cy="24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7765" name="Rectangle 5"/>
            <p:cNvSpPr>
              <a:spLocks noChangeArrowheads="1"/>
            </p:cNvSpPr>
            <p:nvPr/>
          </p:nvSpPr>
          <p:spPr bwMode="auto">
            <a:xfrm>
              <a:off x="3440" y="3545"/>
              <a:ext cx="2910" cy="455"/>
            </a:xfrm>
            <a:prstGeom prst="rect">
              <a:avLst/>
            </a:prstGeom>
            <a:noFill/>
            <a:ln w="12700">
              <a:noFill/>
              <a:miter lim="800000"/>
              <a:headEnd type="none" w="sm" len="sm"/>
              <a:tailEnd type="none" w="sm" len="sm"/>
            </a:ln>
          </p:spPr>
          <p:txBody>
            <a:bodyPr lIns="100794" tIns="50397" rIns="100794" bIns="50397">
              <a:spAutoFit/>
            </a:bodyPr>
            <a:lstStyle/>
            <a:p>
              <a:pPr algn="ctr" defTabSz="914414" fontAlgn="auto">
                <a:spcBef>
                  <a:spcPts val="0"/>
                </a:spcBef>
                <a:spcAft>
                  <a:spcPts val="0"/>
                </a:spcAft>
                <a:defRPr/>
              </a:pPr>
              <a:r>
                <a:rPr lang="en-US" b="1" dirty="0">
                  <a:effectLst>
                    <a:outerShdw blurRad="38100" dist="38100" dir="2700000" algn="tl">
                      <a:srgbClr val="C0C0C0"/>
                    </a:outerShdw>
                  </a:effectLst>
                  <a:latin typeface="Calibri" pitchFamily="34" charset="0"/>
                  <a:cs typeface="+mn-cs"/>
                </a:rPr>
                <a:t>British Prime Minister Neville Chamberlain</a:t>
              </a:r>
            </a:p>
          </p:txBody>
        </p:sp>
      </p:grpSp>
      <p:sp>
        <p:nvSpPr>
          <p:cNvPr id="3" name="TextBox 2"/>
          <p:cNvSpPr txBox="1"/>
          <p:nvPr/>
        </p:nvSpPr>
        <p:spPr>
          <a:xfrm>
            <a:off x="187037" y="1380952"/>
            <a:ext cx="4780418" cy="3785652"/>
          </a:xfrm>
          <a:prstGeom prst="rect">
            <a:avLst/>
          </a:prstGeom>
          <a:noFill/>
        </p:spPr>
        <p:txBody>
          <a:bodyPr wrap="square" rtlCol="0">
            <a:spAutoFit/>
          </a:bodyPr>
          <a:lstStyle/>
          <a:p>
            <a:pPr marL="285750" indent="-285750">
              <a:buFont typeface="Arial" pitchFamily="34" charset="0"/>
              <a:buChar char="•"/>
            </a:pPr>
            <a:r>
              <a:rPr lang="en-US" sz="2400" dirty="0"/>
              <a:t>Britain, France, Germany, and Italy met in Munich, Germany to solve the Czechoslovakia crisis</a:t>
            </a:r>
          </a:p>
          <a:p>
            <a:pPr marL="285750" indent="-285750">
              <a:buFont typeface="Arial" pitchFamily="34" charset="0"/>
              <a:buChar char="•"/>
            </a:pPr>
            <a:r>
              <a:rPr lang="en-US" sz="2400" dirty="0"/>
              <a:t>The Munich Pact: Permitted Hitler’s annexation of the Sudetenland, and essentially control over the rest of Czechoslovakia as long as Hitler promised to go no further</a:t>
            </a:r>
          </a:p>
          <a:p>
            <a:pPr marL="742950" lvl="1" indent="-285750">
              <a:buFont typeface="Arial" pitchFamily="34" charset="0"/>
              <a:buChar char="•"/>
            </a:pPr>
            <a:r>
              <a:rPr lang="en-US" sz="2400" i="1" dirty="0"/>
              <a:t>Appeasement</a:t>
            </a:r>
          </a:p>
        </p:txBody>
      </p:sp>
    </p:spTree>
    <p:extLst>
      <p:ext uri="{BB962C8B-B14F-4D97-AF65-F5344CB8AC3E}">
        <p14:creationId xmlns:p14="http://schemas.microsoft.com/office/powerpoint/2010/main" val="272505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152400" y="457200"/>
            <a:ext cx="4343400" cy="4724400"/>
          </a:xfrm>
        </p:spPr>
        <p:txBody>
          <a:bodyPr/>
          <a:lstStyle/>
          <a:p>
            <a:pPr marL="457200" indent="-457200" eaLnBrk="1" hangingPunct="1"/>
            <a:r>
              <a:rPr lang="en-US" sz="2800" dirty="0"/>
              <a:t>March 12, 1938 - Hitler annexes Austria</a:t>
            </a:r>
          </a:p>
          <a:p>
            <a:pPr marL="457200" indent="-457200"/>
            <a:r>
              <a:rPr lang="en-US" sz="2800" dirty="0"/>
              <a:t>September 30, 1938  - Hitler claims the Sudetenland</a:t>
            </a:r>
          </a:p>
          <a:p>
            <a:pPr marL="457200" indent="-457200" eaLnBrk="1" hangingPunct="1"/>
            <a:r>
              <a:rPr lang="en-US" sz="2800" dirty="0"/>
              <a:t>March 15, 1939 - Hitler claims control over Czechoslovakia</a:t>
            </a:r>
          </a:p>
          <a:p>
            <a:pPr marL="457200" indent="-457200"/>
            <a:r>
              <a:rPr lang="en-US" sz="2800" dirty="0"/>
              <a:t>September 1, 1939 – Hitler invades Poland</a:t>
            </a:r>
          </a:p>
          <a:p>
            <a:pPr marL="457200" indent="-457200" eaLnBrk="1" hangingPunct="1"/>
            <a:endParaRPr lang="en-US" sz="2500" dirty="0"/>
          </a:p>
          <a:p>
            <a:pPr marL="457200" indent="-457200" eaLnBrk="1" hangingPunct="1"/>
            <a:endParaRPr lang="en-US" sz="2500" dirty="0"/>
          </a:p>
        </p:txBody>
      </p:sp>
      <p:sp>
        <p:nvSpPr>
          <p:cNvPr id="14340" name="WordArt 8" descr="swastika"/>
          <p:cNvSpPr>
            <a:spLocks noChangeArrowheads="1" noChangeShapeType="1" noTextEdit="1"/>
          </p:cNvSpPr>
          <p:nvPr/>
        </p:nvSpPr>
        <p:spPr bwMode="auto">
          <a:xfrm>
            <a:off x="2438400" y="5410200"/>
            <a:ext cx="6477000" cy="12954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blipFill dpi="0" rotWithShape="1">
                  <a:blip r:embed="rId2"/>
                  <a:srcRect/>
                  <a:stretch>
                    <a:fillRect/>
                  </a:stretch>
                </a:blipFill>
                <a:effectLst>
                  <a:outerShdw dist="35921" dir="2700000" algn="ctr" rotWithShape="0">
                    <a:srgbClr val="808080">
                      <a:alpha val="79999"/>
                    </a:srgbClr>
                  </a:outerShdw>
                </a:effectLst>
                <a:latin typeface="Arial Black"/>
              </a:rPr>
              <a:t>Hitler gets Greedy</a:t>
            </a:r>
          </a:p>
        </p:txBody>
      </p:sp>
      <p:pic>
        <p:nvPicPr>
          <p:cNvPr id="14341" name="Picture 10" descr="WH83bVmv">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76924">
            <a:off x="4800600" y="1370340"/>
            <a:ext cx="3952009" cy="294607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rot="21325346">
            <a:off x="4572000" y="1371599"/>
            <a:ext cx="4419600" cy="3036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73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down)">
                                      <p:cBhvr>
                                        <p:cTn id="7" dur="500"/>
                                        <p:tgtEl>
                                          <p:spTgt spid="9625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animEffect transition="in" filter="wipe(down)">
                                      <p:cBhvr>
                                        <p:cTn id="11" dur="500"/>
                                        <p:tgtEl>
                                          <p:spTgt spid="96259">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animEffect transition="in" filter="wipe(down)">
                                      <p:cBhvr>
                                        <p:cTn id="15" dur="500"/>
                                        <p:tgtEl>
                                          <p:spTgt spid="96259">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animEffect transition="in" filter="wipe(down)">
                                      <p:cBhvr>
                                        <p:cTn id="19" dur="500"/>
                                        <p:tgtEl>
                                          <p:spTgt spid="9625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22" presetClass="entr" presetSubtype="4" fill="hold" nodeType="withEffect">
                                  <p:stCondLst>
                                    <p:cond delay="0"/>
                                  </p:stCondLst>
                                  <p:childTnLst>
                                    <p:set>
                                      <p:cBhvr>
                                        <p:cTn id="26" dur="1" fill="hold">
                                          <p:stCondLst>
                                            <p:cond delay="0"/>
                                          </p:stCondLst>
                                        </p:cTn>
                                        <p:tgtEl>
                                          <p:spTgt spid="14341"/>
                                        </p:tgtEl>
                                        <p:attrNameLst>
                                          <p:attrName>style.visibility</p:attrName>
                                        </p:attrNameLst>
                                      </p:cBhvr>
                                      <p:to>
                                        <p:strVal val="visible"/>
                                      </p:to>
                                    </p:set>
                                    <p:animEffect transition="in" filter="wipe(down)">
                                      <p:cBhvr>
                                        <p:cTn id="2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Hitler Makes Friends </a:t>
            </a:r>
            <a:r>
              <a:rPr lang="en-US" sz="3300" i="1" dirty="0"/>
              <a:t>(Yes, even genocidal megalomaniacs have friends… </a:t>
            </a:r>
            <a:r>
              <a:rPr lang="en-US" sz="3300" i="1" dirty="0" err="1"/>
              <a:t>sorta</a:t>
            </a:r>
            <a:r>
              <a:rPr lang="en-US" sz="3300" i="1" dirty="0"/>
              <a:t>)</a:t>
            </a:r>
          </a:p>
        </p:txBody>
      </p:sp>
      <p:sp>
        <p:nvSpPr>
          <p:cNvPr id="4" name="Content Placeholder 3"/>
          <p:cNvSpPr>
            <a:spLocks noGrp="1"/>
          </p:cNvSpPr>
          <p:nvPr>
            <p:ph idx="1"/>
          </p:nvPr>
        </p:nvSpPr>
        <p:spPr>
          <a:xfrm>
            <a:off x="3309098" y="1676400"/>
            <a:ext cx="5682502" cy="4800600"/>
          </a:xfrm>
        </p:spPr>
        <p:txBody>
          <a:bodyPr>
            <a:normAutofit/>
          </a:bodyPr>
          <a:lstStyle/>
          <a:p>
            <a:r>
              <a:rPr lang="en-US" dirty="0"/>
              <a:t>Nazi-Soviet Non-Aggression Pact: Hitler and Stalin; neither will attack the other in the event of war</a:t>
            </a:r>
          </a:p>
          <a:p>
            <a:pPr lvl="1"/>
            <a:r>
              <a:rPr lang="en-US" sz="2200" dirty="0"/>
              <a:t>Hitler wants to avoid a two-front war</a:t>
            </a:r>
          </a:p>
          <a:p>
            <a:pPr lvl="1"/>
            <a:r>
              <a:rPr lang="en-US" sz="2200" dirty="0"/>
              <a:t>Stalin knows his country is not ready to defend itself against the German military</a:t>
            </a:r>
          </a:p>
          <a:p>
            <a:r>
              <a:rPr lang="en-US" dirty="0"/>
              <a:t>Tripartite Pact (1940): A military alliance between Germany (Hitler), Italy (Benito Mussolini), and Japan (Emperor Hirohito); known as the Axis powers</a:t>
            </a:r>
          </a:p>
        </p:txBody>
      </p:sp>
      <p:pic>
        <p:nvPicPr>
          <p:cNvPr id="1026" name="Picture 2" descr="http://orientalreview.org/wp-content/uploads/2011/06/stal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502" y="1676400"/>
            <a:ext cx="1488596"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tallarmeniantale.com/pics/hitl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2857619"/>
            <a:ext cx="1540713" cy="1740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corymorgan.com/wp-content/uploads/2012/02/Mussoli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387" y="4038600"/>
            <a:ext cx="1531806" cy="1684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takaoclub.com/hirohito/hirohitoR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2235" y="5194189"/>
            <a:ext cx="1520311" cy="16419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www.commenthaven.com/graphics/friends/bff_168.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4786">
            <a:off x="184269" y="5616541"/>
            <a:ext cx="1176179" cy="10314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farm5.static.flickr.com/4038/4324814305_76a7d0ce99_m.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6767"/>
          <a:stretch/>
        </p:blipFill>
        <p:spPr bwMode="auto">
          <a:xfrm rot="20369504">
            <a:off x="187047" y="1978249"/>
            <a:ext cx="1709010" cy="577519"/>
          </a:xfrm>
          <a:prstGeom prst="rect">
            <a:avLst/>
          </a:prstGeom>
          <a:no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64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0"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2" end="2"/>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36"/>
                                        </p:tgtEl>
                                        <p:attrNameLst>
                                          <p:attrName>style.visibility</p:attrName>
                                        </p:attrNameLst>
                                      </p:cBhvr>
                                      <p:to>
                                        <p:strVal val="visible"/>
                                      </p:to>
                                    </p:set>
                                    <p:animEffect transition="in" filter="fade">
                                      <p:cBhvr>
                                        <p:cTn id="30" dur="500"/>
                                        <p:tgtEl>
                                          <p:spTgt spid="1036"/>
                                        </p:tgtEl>
                                      </p:cBhvr>
                                    </p:animEffect>
                                  </p:childTnLst>
                                </p:cTn>
                              </p:par>
                              <p:par>
                                <p:cTn id="31" presetID="10"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9" dur="500"/>
                                        <p:tgtEl>
                                          <p:spTgt spid="4">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034"/>
                                        </p:tgtEl>
                                        <p:attrNameLst>
                                          <p:attrName>style.visibility</p:attrName>
                                        </p:attrNameLst>
                                      </p:cBhvr>
                                      <p:to>
                                        <p:strVal val="visible"/>
                                      </p:to>
                                    </p:set>
                                    <p:animEffect transition="in" filter="fade">
                                      <p:cBhvr>
                                        <p:cTn id="46"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Topics We Will Cover the rest of the Semester</a:t>
            </a:r>
          </a:p>
        </p:txBody>
      </p:sp>
      <p:sp>
        <p:nvSpPr>
          <p:cNvPr id="3" name="Content Placeholder 2"/>
          <p:cNvSpPr>
            <a:spLocks noGrp="1"/>
          </p:cNvSpPr>
          <p:nvPr>
            <p:ph idx="1"/>
          </p:nvPr>
        </p:nvSpPr>
        <p:spPr>
          <a:xfrm>
            <a:off x="152400" y="1600200"/>
            <a:ext cx="8534400" cy="4876800"/>
          </a:xfrm>
        </p:spPr>
        <p:txBody>
          <a:bodyPr>
            <a:normAutofit fontScale="92500" lnSpcReduction="10000"/>
          </a:bodyPr>
          <a:lstStyle/>
          <a:p>
            <a:r>
              <a:rPr lang="en-US" dirty="0"/>
              <a:t>World War II</a:t>
            </a:r>
          </a:p>
          <a:p>
            <a:r>
              <a:rPr lang="en-US" dirty="0"/>
              <a:t>The atomic bomb</a:t>
            </a:r>
          </a:p>
          <a:p>
            <a:r>
              <a:rPr lang="en-US" dirty="0"/>
              <a:t>The Cold War</a:t>
            </a:r>
          </a:p>
          <a:p>
            <a:r>
              <a:rPr lang="en-US" dirty="0"/>
              <a:t>1950s Youth Culture</a:t>
            </a:r>
          </a:p>
          <a:p>
            <a:r>
              <a:rPr lang="en-US" dirty="0"/>
              <a:t>Conformity in the 1950s</a:t>
            </a:r>
          </a:p>
          <a:p>
            <a:r>
              <a:rPr lang="en-US" dirty="0"/>
              <a:t>Civil Rights Movement</a:t>
            </a:r>
          </a:p>
          <a:p>
            <a:r>
              <a:rPr lang="en-US" dirty="0"/>
              <a:t>Space Race</a:t>
            </a:r>
          </a:p>
          <a:p>
            <a:r>
              <a:rPr lang="en-US" dirty="0"/>
              <a:t>Non-conformity in the 1960s</a:t>
            </a:r>
          </a:p>
          <a:p>
            <a:r>
              <a:rPr lang="en-US" dirty="0"/>
              <a:t>Equality movements</a:t>
            </a:r>
          </a:p>
          <a:p>
            <a:r>
              <a:rPr lang="en-US" dirty="0"/>
              <a:t>Stagnation in the 1970s</a:t>
            </a:r>
          </a:p>
          <a:p>
            <a:r>
              <a:rPr lang="en-US" dirty="0"/>
              <a:t>Environmentalism</a:t>
            </a:r>
          </a:p>
          <a:p>
            <a:r>
              <a:rPr lang="en-US" dirty="0"/>
              <a:t>Ending the Cold War</a:t>
            </a:r>
          </a:p>
          <a:p>
            <a:r>
              <a:rPr lang="en-US" dirty="0"/>
              <a:t>Modern History</a:t>
            </a:r>
          </a:p>
          <a:p>
            <a:endParaRPr lang="en-US" dirty="0"/>
          </a:p>
        </p:txBody>
      </p:sp>
      <p:pic>
        <p:nvPicPr>
          <p:cNvPr id="1026" name="Picture 2" descr="http://upload.wikimedia.org/wikipedia/commons/thumb/a/a5/Into_the_Jaws_of_Death_23-0455M_edit.jpg/300px-Into_the_Jaws_of_Death_23-0455M_edit.jpg"/>
          <p:cNvPicPr>
            <a:picLocks noChangeAspect="1" noChangeArrowheads="1"/>
          </p:cNvPicPr>
          <p:nvPr/>
        </p:nvPicPr>
        <p:blipFill>
          <a:blip r:embed="rId2" cstate="print"/>
          <a:srcRect/>
          <a:stretch>
            <a:fillRect/>
          </a:stretch>
        </p:blipFill>
        <p:spPr bwMode="auto">
          <a:xfrm rot="590026">
            <a:off x="6929370" y="1461288"/>
            <a:ext cx="2086804" cy="1676400"/>
          </a:xfrm>
          <a:prstGeom prst="rect">
            <a:avLst/>
          </a:prstGeom>
          <a:ln>
            <a:noFill/>
          </a:ln>
          <a:effectLst>
            <a:outerShdw blurRad="292100" dist="139700" dir="2700000" algn="tl" rotWithShape="0">
              <a:srgbClr val="333333">
                <a:alpha val="65000"/>
              </a:srgbClr>
            </a:outerShdw>
          </a:effectLst>
        </p:spPr>
      </p:pic>
      <p:pic>
        <p:nvPicPr>
          <p:cNvPr id="1028" name="Picture 4" descr="http://voiceseducation.org/sites/default/files/images/berlin_wall2.jpg"/>
          <p:cNvPicPr>
            <a:picLocks noChangeAspect="1" noChangeArrowheads="1"/>
          </p:cNvPicPr>
          <p:nvPr/>
        </p:nvPicPr>
        <p:blipFill>
          <a:blip r:embed="rId3" cstate="print"/>
          <a:srcRect/>
          <a:stretch>
            <a:fillRect/>
          </a:stretch>
        </p:blipFill>
        <p:spPr bwMode="auto">
          <a:xfrm>
            <a:off x="5562600" y="3048000"/>
            <a:ext cx="2695575" cy="1782345"/>
          </a:xfrm>
          <a:prstGeom prst="rect">
            <a:avLst/>
          </a:prstGeom>
          <a:ln>
            <a:noFill/>
          </a:ln>
          <a:effectLst>
            <a:softEdge rad="112500"/>
          </a:effectLst>
        </p:spPr>
      </p:pic>
      <p:pic>
        <p:nvPicPr>
          <p:cNvPr id="1030" name="Picture 6" descr="http://topnews.in/light/files/Elvis-Presley_0.jpg"/>
          <p:cNvPicPr>
            <a:picLocks noChangeAspect="1" noChangeArrowheads="1"/>
          </p:cNvPicPr>
          <p:nvPr/>
        </p:nvPicPr>
        <p:blipFill>
          <a:blip r:embed="rId4" cstate="print"/>
          <a:srcRect/>
          <a:stretch>
            <a:fillRect/>
          </a:stretch>
        </p:blipFill>
        <p:spPr bwMode="auto">
          <a:xfrm rot="20835117">
            <a:off x="3279085" y="1450285"/>
            <a:ext cx="1580350" cy="1580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http://www.vibrationdata.com/Resources/aldrin.jpg"/>
          <p:cNvPicPr>
            <a:picLocks noChangeAspect="1" noChangeArrowheads="1"/>
          </p:cNvPicPr>
          <p:nvPr/>
        </p:nvPicPr>
        <p:blipFill>
          <a:blip r:embed="rId5" cstate="print"/>
          <a:srcRect/>
          <a:stretch>
            <a:fillRect/>
          </a:stretch>
        </p:blipFill>
        <p:spPr bwMode="auto">
          <a:xfrm rot="662887">
            <a:off x="6934200" y="4648200"/>
            <a:ext cx="2000250" cy="2086386"/>
          </a:xfrm>
          <a:prstGeom prst="rect">
            <a:avLst/>
          </a:prstGeom>
          <a:ln>
            <a:noFill/>
          </a:ln>
          <a:effectLst>
            <a:softEdge rad="112500"/>
          </a:effectLst>
        </p:spPr>
      </p:pic>
      <p:pic>
        <p:nvPicPr>
          <p:cNvPr id="1034" name="Picture 10" descr="http://students.cis.uab.edu/townley/jimi%20woodstock%20intro.jpg"/>
          <p:cNvPicPr>
            <a:picLocks noChangeAspect="1" noChangeArrowheads="1"/>
          </p:cNvPicPr>
          <p:nvPr/>
        </p:nvPicPr>
        <p:blipFill>
          <a:blip r:embed="rId6" cstate="print"/>
          <a:srcRect/>
          <a:stretch>
            <a:fillRect/>
          </a:stretch>
        </p:blipFill>
        <p:spPr bwMode="auto">
          <a:xfrm rot="21198379">
            <a:off x="3886200" y="5181600"/>
            <a:ext cx="2001781" cy="1447800"/>
          </a:xfrm>
          <a:prstGeom prst="rect">
            <a:avLst/>
          </a:prstGeom>
          <a:ln>
            <a:noFill/>
          </a:ln>
          <a:effectLst>
            <a:outerShdw blurRad="292100" dist="139700" dir="2700000" algn="tl" rotWithShape="0">
              <a:srgbClr val="333333">
                <a:alpha val="65000"/>
              </a:srgbClr>
            </a:outerShdw>
          </a:effectLst>
        </p:spPr>
      </p:pic>
      <p:pic>
        <p:nvPicPr>
          <p:cNvPr id="1036" name="Picture 12" descr="http://seattletimes.com/art/mlk/index.jpg"/>
          <p:cNvPicPr>
            <a:picLocks noChangeAspect="1" noChangeArrowheads="1"/>
          </p:cNvPicPr>
          <p:nvPr/>
        </p:nvPicPr>
        <p:blipFill>
          <a:blip r:embed="rId7" cstate="print"/>
          <a:srcRect/>
          <a:stretch>
            <a:fillRect/>
          </a:stretch>
        </p:blipFill>
        <p:spPr bwMode="auto">
          <a:xfrm>
            <a:off x="4800600" y="1447800"/>
            <a:ext cx="2133600" cy="1419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8" name="Picture 14" descr="http://graphics8.nytimes.com/images/2012/10/28/business/28-CARSON/28-CARSON-articleInline.jpg"/>
          <p:cNvPicPr>
            <a:picLocks noChangeAspect="1" noChangeArrowheads="1"/>
          </p:cNvPicPr>
          <p:nvPr/>
        </p:nvPicPr>
        <p:blipFill>
          <a:blip r:embed="rId8" cstate="print"/>
          <a:srcRect/>
          <a:stretch>
            <a:fillRect/>
          </a:stretch>
        </p:blipFill>
        <p:spPr bwMode="auto">
          <a:xfrm rot="21157995">
            <a:off x="4191000" y="3200400"/>
            <a:ext cx="1428750" cy="191753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532" r="845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79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533400"/>
            <a:ext cx="2819400" cy="1524000"/>
          </a:xfrm>
        </p:spPr>
        <p:txBody>
          <a:bodyPr>
            <a:noAutofit/>
          </a:bodyPr>
          <a:lstStyle/>
          <a:p>
            <a:pPr algn="r"/>
            <a:r>
              <a:rPr lang="en-US" sz="4800" dirty="0"/>
              <a:t>The War Begins!</a:t>
            </a:r>
          </a:p>
        </p:txBody>
      </p:sp>
      <p:pic>
        <p:nvPicPr>
          <p:cNvPr id="2050" name="Picture 2" descr="http://static.bbc.co.uk/history/img/ic/640/images/resources/people/adolf_hitl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6128"/>
          <a:stretch/>
        </p:blipFill>
        <p:spPr bwMode="auto">
          <a:xfrm>
            <a:off x="0" y="3072245"/>
            <a:ext cx="9144000" cy="37996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457200"/>
            <a:ext cx="6172200" cy="4648200"/>
          </a:xfrm>
          <a:solidFill>
            <a:schemeClr val="bg1">
              <a:alpha val="50000"/>
            </a:schemeClr>
          </a:solidFill>
        </p:spPr>
        <p:txBody>
          <a:bodyPr>
            <a:normAutofit/>
          </a:bodyPr>
          <a:lstStyle/>
          <a:p>
            <a:r>
              <a:rPr lang="en-US" sz="2800" dirty="0"/>
              <a:t>Britain and France threaten war if Germany doesn’t withdraw from Poland immediately</a:t>
            </a:r>
          </a:p>
          <a:p>
            <a:pPr lvl="1"/>
            <a:r>
              <a:rPr lang="en-US" sz="2400" dirty="0"/>
              <a:t>Germany ignores them</a:t>
            </a:r>
          </a:p>
          <a:p>
            <a:pPr lvl="1"/>
            <a:r>
              <a:rPr lang="en-US" sz="2400" dirty="0"/>
              <a:t>Britain declares war on September 3rd, 1939</a:t>
            </a:r>
          </a:p>
          <a:p>
            <a:r>
              <a:rPr lang="en-US" sz="2800" dirty="0"/>
              <a:t>Phony War: Not much happens between the invasion of Poland and April, 1940.  Both sides are prepping for war.</a:t>
            </a:r>
          </a:p>
        </p:txBody>
      </p:sp>
    </p:spTree>
    <p:extLst>
      <p:ext uri="{BB962C8B-B14F-4D97-AF65-F5344CB8AC3E}">
        <p14:creationId xmlns:p14="http://schemas.microsoft.com/office/powerpoint/2010/main" val="8375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http://riskrapper.files.wordpress.com/2009/01/maginot_line_19441.jpg"/>
          <p:cNvPicPr>
            <a:picLocks noChangeAspect="1" noChangeArrowheads="1"/>
          </p:cNvPicPr>
          <p:nvPr/>
        </p:nvPicPr>
        <p:blipFill>
          <a:blip r:embed="rId2" cstate="print"/>
          <a:srcRect/>
          <a:stretch>
            <a:fillRect/>
          </a:stretch>
        </p:blipFill>
        <p:spPr bwMode="auto">
          <a:xfrm>
            <a:off x="0" y="0"/>
            <a:ext cx="4391396" cy="541020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
        <p:nvSpPr>
          <p:cNvPr id="2" name="Rectangle 1"/>
          <p:cNvSpPr/>
          <p:nvPr/>
        </p:nvSpPr>
        <p:spPr>
          <a:xfrm>
            <a:off x="0" y="5638800"/>
            <a:ext cx="4381500" cy="907941"/>
          </a:xfrm>
          <a:prstGeom prst="rect">
            <a:avLst/>
          </a:prstGeom>
          <a:noFill/>
        </p:spPr>
        <p:txBody>
          <a:bodyPr wrap="square">
            <a:spAutoFit/>
          </a:bodyPr>
          <a:lstStyle/>
          <a:p>
            <a:pPr algn="ctr">
              <a:defRPr/>
            </a:pPr>
            <a:r>
              <a:rPr lang="en-US" sz="5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Maginot Line</a:t>
            </a:r>
            <a:endParaRPr lang="en-US" sz="5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4"/>
          <a:stretch>
            <a:fillRect/>
          </a:stretch>
        </p:blipFill>
        <p:spPr>
          <a:xfrm>
            <a:off x="4287253" y="0"/>
            <a:ext cx="4876800" cy="3657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6244" name="Picture 4" descr="http://www.oorlogsmusea.nl/upload/7797110324005557.jpg"/>
          <p:cNvPicPr>
            <a:picLocks noChangeAspect="1" noChangeArrowheads="1"/>
          </p:cNvPicPr>
          <p:nvPr/>
        </p:nvPicPr>
        <p:blipFill>
          <a:blip r:embed="rId5" cstate="print"/>
          <a:srcRect/>
          <a:stretch>
            <a:fillRect/>
          </a:stretch>
        </p:blipFill>
        <p:spPr bwMode="auto">
          <a:xfrm>
            <a:off x="4381500" y="3689350"/>
            <a:ext cx="4762500" cy="316230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78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http://upload.wikimedia.org/wikipedia/commons/f/f1/Maginot_Line_ln-en.jpg"/>
          <p:cNvPicPr>
            <a:picLocks noChangeAspect="1" noChangeArrowheads="1"/>
          </p:cNvPicPr>
          <p:nvPr/>
        </p:nvPicPr>
        <p:blipFill>
          <a:blip r:embed="rId2" cstate="print">
            <a:extLst>
              <a:ext uri="{28A0092B-C50C-407E-A947-70E740481C1C}">
                <a14:useLocalDpi xmlns:a14="http://schemas.microsoft.com/office/drawing/2010/main" val="0"/>
              </a:ext>
            </a:extLst>
          </a:blip>
          <a:srcRect l="2856"/>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3"/>
          <p:cNvSpPr txBox="1">
            <a:spLocks noChangeArrowheads="1"/>
          </p:cNvSpPr>
          <p:nvPr/>
        </p:nvSpPr>
        <p:spPr bwMode="auto">
          <a:xfrm>
            <a:off x="3124200" y="5072063"/>
            <a:ext cx="2667000" cy="1570037"/>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If you were Hitler, what would be your strategy for invading France?</a:t>
            </a:r>
          </a:p>
        </p:txBody>
      </p:sp>
      <p:sp>
        <p:nvSpPr>
          <p:cNvPr id="31748" name="TextBox 4"/>
          <p:cNvSpPr txBox="1">
            <a:spLocks noChangeArrowheads="1"/>
          </p:cNvSpPr>
          <p:nvPr/>
        </p:nvSpPr>
        <p:spPr bwMode="auto">
          <a:xfrm rot="1377780">
            <a:off x="5483225" y="4264025"/>
            <a:ext cx="138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a:t>(Maginot Line)</a:t>
            </a:r>
          </a:p>
        </p:txBody>
      </p:sp>
    </p:spTree>
    <p:extLst>
      <p:ext uri="{BB962C8B-B14F-4D97-AF65-F5344CB8AC3E}">
        <p14:creationId xmlns:p14="http://schemas.microsoft.com/office/powerpoint/2010/main" val="141805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itz.jpg"/>
          <p:cNvPicPr>
            <a:picLocks noChangeAspect="1"/>
          </p:cNvPicPr>
          <p:nvPr/>
        </p:nvPicPr>
        <p:blipFill>
          <a:blip r:embed="rId3" cstate="print"/>
          <a:stretch>
            <a:fillRect/>
          </a:stretch>
        </p:blipFill>
        <p:spPr>
          <a:xfrm>
            <a:off x="1752600" y="2209800"/>
            <a:ext cx="5668911" cy="3971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6" descr="http://fantasyfootballgoat.com/wp-content/uploads/2007/10/istock_000002155899xsmal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11430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9490" y="304800"/>
            <a:ext cx="5099473" cy="144655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bertus" pitchFamily="34" charset="0"/>
              </a:rPr>
              <a:t>The Blitz!</a:t>
            </a:r>
          </a:p>
        </p:txBody>
      </p:sp>
      <p:pic>
        <p:nvPicPr>
          <p:cNvPr id="5" name="Picture 11" descr="1-4317029-8152-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07571">
            <a:off x="228600" y="4654368"/>
            <a:ext cx="1447800" cy="1934334"/>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75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MPj043656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p:cNvSpPr>
          <p:nvPr>
            <p:ph type="title"/>
          </p:nvPr>
        </p:nvSpPr>
        <p:spPr/>
        <p:txBody>
          <a:bodyPr/>
          <a:lstStyle/>
          <a:p>
            <a:pPr eaLnBrk="1" hangingPunct="1"/>
            <a:r>
              <a:rPr lang="en-US" dirty="0">
                <a:solidFill>
                  <a:srgbClr val="FFFFFF"/>
                </a:solidFill>
              </a:rPr>
              <a:t>“Blitzkrieg”</a:t>
            </a:r>
          </a:p>
        </p:txBody>
      </p:sp>
      <p:sp>
        <p:nvSpPr>
          <p:cNvPr id="92164" name="Rectangle 4"/>
          <p:cNvSpPr>
            <a:spLocks noGrp="1"/>
          </p:cNvSpPr>
          <p:nvPr>
            <p:ph idx="1"/>
          </p:nvPr>
        </p:nvSpPr>
        <p:spPr/>
        <p:txBody>
          <a:bodyPr>
            <a:normAutofit/>
          </a:bodyPr>
          <a:lstStyle/>
          <a:p>
            <a:pPr eaLnBrk="1" hangingPunct="1">
              <a:lnSpc>
                <a:spcPct val="80000"/>
              </a:lnSpc>
            </a:pPr>
            <a:r>
              <a:rPr lang="en-US" sz="3600" b="1" dirty="0">
                <a:solidFill>
                  <a:schemeClr val="bg1"/>
                </a:solidFill>
                <a:latin typeface="Century" pitchFamily="18" charset="0"/>
              </a:rPr>
              <a:t>Means </a:t>
            </a:r>
            <a:r>
              <a:rPr lang="en-US" sz="3600" b="1" dirty="0">
                <a:solidFill>
                  <a:schemeClr val="bg1"/>
                </a:solidFill>
              </a:rPr>
              <a:t>“</a:t>
            </a:r>
            <a:r>
              <a:rPr lang="en-US" sz="3600" b="1" dirty="0">
                <a:solidFill>
                  <a:schemeClr val="bg1"/>
                </a:solidFill>
                <a:latin typeface="Century" pitchFamily="18" charset="0"/>
              </a:rPr>
              <a:t>lightning war</a:t>
            </a:r>
            <a:r>
              <a:rPr lang="en-US" sz="3600" b="1" dirty="0">
                <a:solidFill>
                  <a:schemeClr val="bg1"/>
                </a:solidFill>
              </a:rPr>
              <a:t>”</a:t>
            </a:r>
            <a:endParaRPr lang="en-US" sz="3600" b="1" dirty="0">
              <a:solidFill>
                <a:schemeClr val="bg1"/>
              </a:solidFill>
              <a:latin typeface="Century" pitchFamily="18" charset="0"/>
            </a:endParaRPr>
          </a:p>
          <a:p>
            <a:pPr lvl="1">
              <a:lnSpc>
                <a:spcPct val="80000"/>
              </a:lnSpc>
            </a:pPr>
            <a:r>
              <a:rPr lang="en-US" sz="3200" b="1" dirty="0">
                <a:solidFill>
                  <a:schemeClr val="bg1"/>
                </a:solidFill>
                <a:latin typeface="Century" pitchFamily="18" charset="0"/>
              </a:rPr>
              <a:t>Used surprise attacks, rapid advances into enemy territory, and massive air attacks</a:t>
            </a:r>
          </a:p>
          <a:p>
            <a:pPr eaLnBrk="1" hangingPunct="1">
              <a:lnSpc>
                <a:spcPct val="80000"/>
              </a:lnSpc>
            </a:pPr>
            <a:r>
              <a:rPr lang="en-US" sz="3600" b="1" dirty="0">
                <a:solidFill>
                  <a:schemeClr val="bg1"/>
                </a:solidFill>
                <a:latin typeface="Century" pitchFamily="18" charset="0"/>
              </a:rPr>
              <a:t>Germany achieved most of its victories in World War II with the Blitzkrieg tactic.</a:t>
            </a:r>
            <a:r>
              <a:rPr lang="en-US" sz="3600" b="1" dirty="0">
                <a:solidFill>
                  <a:srgbClr val="000000"/>
                </a:solidFill>
                <a:latin typeface="Century" pitchFamily="18" charset="0"/>
              </a:rPr>
              <a:t> </a:t>
            </a:r>
          </a:p>
        </p:txBody>
      </p:sp>
      <p:pic>
        <p:nvPicPr>
          <p:cNvPr id="23557" name="Picture 5"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86400"/>
            <a:ext cx="1162050" cy="13716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638800"/>
            <a:ext cx="1033463" cy="12192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371600" y="5791200"/>
            <a:ext cx="903288" cy="10668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886200" y="5867400"/>
            <a:ext cx="839788" cy="9906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715000"/>
            <a:ext cx="969963" cy="11430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675568">
            <a:off x="6705600" y="5715000"/>
            <a:ext cx="969963" cy="11430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Lightning_3.gif - (6K)"/>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597510">
            <a:off x="8047038" y="5562600"/>
            <a:ext cx="1096962" cy="12954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75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animEffect transition="in" filter="fade">
                                      <p:cBhvr>
                                        <p:cTn id="7" dur="1000"/>
                                        <p:tgtEl>
                                          <p:spTgt spid="92164">
                                            <p:txEl>
                                              <p:pRg st="0" end="0"/>
                                            </p:txEl>
                                          </p:spTgt>
                                        </p:tgtEl>
                                      </p:cBhvr>
                                    </p:animEffect>
                                    <p:anim calcmode="lin" valueType="num">
                                      <p:cBhvr>
                                        <p:cTn id="8" dur="1000" fill="hold"/>
                                        <p:tgtEl>
                                          <p:spTgt spid="921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164">
                                            <p:txEl>
                                              <p:pRg st="1" end="1"/>
                                            </p:txEl>
                                          </p:spTgt>
                                        </p:tgtEl>
                                        <p:attrNameLst>
                                          <p:attrName>style.visibility</p:attrName>
                                        </p:attrNameLst>
                                      </p:cBhvr>
                                      <p:to>
                                        <p:strVal val="visible"/>
                                      </p:to>
                                    </p:set>
                                    <p:animEffect transition="in" filter="fade">
                                      <p:cBhvr>
                                        <p:cTn id="14" dur="1000"/>
                                        <p:tgtEl>
                                          <p:spTgt spid="92164">
                                            <p:txEl>
                                              <p:pRg st="1" end="1"/>
                                            </p:txEl>
                                          </p:spTgt>
                                        </p:tgtEl>
                                      </p:cBhvr>
                                    </p:animEffect>
                                    <p:anim calcmode="lin" valueType="num">
                                      <p:cBhvr>
                                        <p:cTn id="15" dur="1000" fill="hold"/>
                                        <p:tgtEl>
                                          <p:spTgt spid="9216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164">
                                            <p:txEl>
                                              <p:pRg st="2" end="2"/>
                                            </p:txEl>
                                          </p:spTgt>
                                        </p:tgtEl>
                                        <p:attrNameLst>
                                          <p:attrName>style.visibility</p:attrName>
                                        </p:attrNameLst>
                                      </p:cBhvr>
                                      <p:to>
                                        <p:strVal val="visible"/>
                                      </p:to>
                                    </p:set>
                                    <p:animEffect transition="in" filter="fade">
                                      <p:cBhvr>
                                        <p:cTn id="21" dur="1000"/>
                                        <p:tgtEl>
                                          <p:spTgt spid="92164">
                                            <p:txEl>
                                              <p:pRg st="2" end="2"/>
                                            </p:txEl>
                                          </p:spTgt>
                                        </p:tgtEl>
                                      </p:cBhvr>
                                    </p:animEffect>
                                    <p:anim calcmode="lin" valueType="num">
                                      <p:cBhvr>
                                        <p:cTn id="22" dur="1000" fill="hold"/>
                                        <p:tgtEl>
                                          <p:spTgt spid="9216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6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 y="533400"/>
            <a:ext cx="5029200" cy="990600"/>
          </a:xfrm>
        </p:spPr>
        <p:txBody>
          <a:bodyPr>
            <a:normAutofit fontScale="90000"/>
          </a:bodyPr>
          <a:lstStyle/>
          <a:p>
            <a:pPr algn="ctr" eaLnBrk="1" hangingPunct="1"/>
            <a:r>
              <a:rPr lang="en-US" dirty="0"/>
              <a:t>The Invasion of France</a:t>
            </a:r>
          </a:p>
        </p:txBody>
      </p:sp>
      <p:sp>
        <p:nvSpPr>
          <p:cNvPr id="32771" name="Content Placeholder 2"/>
          <p:cNvSpPr>
            <a:spLocks noGrp="1"/>
          </p:cNvSpPr>
          <p:nvPr>
            <p:ph idx="1"/>
          </p:nvPr>
        </p:nvSpPr>
        <p:spPr>
          <a:xfrm>
            <a:off x="304800" y="1695448"/>
            <a:ext cx="4648200" cy="4629151"/>
          </a:xfrm>
        </p:spPr>
        <p:txBody>
          <a:bodyPr>
            <a:normAutofit/>
          </a:bodyPr>
          <a:lstStyle/>
          <a:p>
            <a:r>
              <a:rPr lang="en-US" sz="2800" dirty="0"/>
              <a:t>Germany invades France, who surrenders in only 39 days</a:t>
            </a:r>
          </a:p>
          <a:p>
            <a:pPr eaLnBrk="1" hangingPunct="1"/>
            <a:r>
              <a:rPr lang="en-US" sz="2800" dirty="0"/>
              <a:t>Germany takes over the North and Western parts of France (Vichy France)</a:t>
            </a:r>
          </a:p>
          <a:p>
            <a:pPr eaLnBrk="1" hangingPunct="1"/>
            <a:r>
              <a:rPr lang="en-US" sz="2800" dirty="0"/>
              <a:t>Free France’s leaders fled to GB</a:t>
            </a:r>
          </a:p>
          <a:p>
            <a:pPr lvl="1"/>
            <a:r>
              <a:rPr lang="en-US" sz="2400" dirty="0"/>
              <a:t>The French Resistance was led by Charles </a:t>
            </a:r>
            <a:r>
              <a:rPr lang="en-US" sz="2400" dirty="0" err="1"/>
              <a:t>DeGaulle</a:t>
            </a:r>
            <a:endParaRPr lang="en-US" sz="2400" dirty="0"/>
          </a:p>
          <a:p>
            <a:pPr eaLnBrk="1" hangingPunct="1"/>
            <a:endParaRPr lang="en-US" sz="2300" dirty="0"/>
          </a:p>
        </p:txBody>
      </p:sp>
      <p:pic>
        <p:nvPicPr>
          <p:cNvPr id="33796" name="Picture 6" descr="Image:AHitlerinParis1940.jpg">
            <a:hlinkClick r:id="rId3"/>
          </p:cNvPr>
          <p:cNvPicPr>
            <a:picLocks noChangeAspect="1" noChangeArrowheads="1"/>
          </p:cNvPicPr>
          <p:nvPr/>
        </p:nvPicPr>
        <p:blipFill>
          <a:blip r:embed="rId4" cstate="print"/>
          <a:srcRect/>
          <a:stretch>
            <a:fillRect/>
          </a:stretch>
        </p:blipFill>
        <p:spPr bwMode="auto">
          <a:xfrm>
            <a:off x="5105400" y="1219200"/>
            <a:ext cx="3621088" cy="5252224"/>
          </a:xfrm>
          <a:prstGeom prst="rect">
            <a:avLst/>
          </a:prstGeom>
          <a:ln>
            <a:noFill/>
          </a:ln>
          <a:effectLst>
            <a:outerShdw blurRad="292100" dist="139700" dir="2700000" algn="tl" rotWithShape="0">
              <a:srgbClr val="333333">
                <a:alpha val="65000"/>
              </a:srgbClr>
            </a:outerShdw>
          </a:effectLst>
        </p:spPr>
      </p:pic>
      <p:pic>
        <p:nvPicPr>
          <p:cNvPr id="3074" name="Picture 2" descr="File:France map Lambert-93 with regions and departments-occupation.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914400"/>
            <a:ext cx="3732277" cy="3543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6858000" y="3657600"/>
            <a:ext cx="2133600" cy="3200400"/>
          </a:xfrm>
          <a:prstGeom prst="ellipse">
            <a:avLst/>
          </a:prstGeom>
          <a:ln>
            <a:noFill/>
          </a:ln>
          <a:effectLst>
            <a:softEdge rad="112500"/>
          </a:effectLst>
        </p:spPr>
      </p:pic>
    </p:spTree>
    <p:extLst>
      <p:ext uri="{BB962C8B-B14F-4D97-AF65-F5344CB8AC3E}">
        <p14:creationId xmlns:p14="http://schemas.microsoft.com/office/powerpoint/2010/main" val="3067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left)">
                                      <p:cBhvr>
                                        <p:cTn id="12" dur="500"/>
                                        <p:tgtEl>
                                          <p:spTgt spid="32771">
                                            <p:txEl>
                                              <p:pRg st="1" end="1"/>
                                            </p:txEl>
                                          </p:spTgt>
                                        </p:tgtEl>
                                      </p:cBhvr>
                                    </p:animEffect>
                                  </p:childTnLst>
                                </p:cTn>
                              </p:par>
                              <p:par>
                                <p:cTn id="13" presetID="10" presetClass="exit" presetSubtype="0" fill="hold" nodeType="withEffect">
                                  <p:stCondLst>
                                    <p:cond delay="0"/>
                                  </p:stCondLst>
                                  <p:childTnLst>
                                    <p:animEffect transition="out" filter="fade">
                                      <p:cBhvr>
                                        <p:cTn id="14" dur="500"/>
                                        <p:tgtEl>
                                          <p:spTgt spid="33796"/>
                                        </p:tgtEl>
                                      </p:cBhvr>
                                    </p:animEffect>
                                    <p:set>
                                      <p:cBhvr>
                                        <p:cTn id="15" dur="1" fill="hold">
                                          <p:stCondLst>
                                            <p:cond delay="499"/>
                                          </p:stCondLst>
                                        </p:cTn>
                                        <p:tgtEl>
                                          <p:spTgt spid="3379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771">
                                            <p:txEl>
                                              <p:pRg st="2" end="2"/>
                                            </p:txEl>
                                          </p:spTgt>
                                        </p:tgtEl>
                                        <p:attrNameLst>
                                          <p:attrName>style.visibility</p:attrName>
                                        </p:attrNameLst>
                                      </p:cBhvr>
                                      <p:to>
                                        <p:strVal val="visible"/>
                                      </p:to>
                                    </p:set>
                                    <p:animEffect transition="in" filter="wipe(left)">
                                      <p:cBhvr>
                                        <p:cTn id="23" dur="500"/>
                                        <p:tgtEl>
                                          <p:spTgt spid="32771">
                                            <p:txEl>
                                              <p:pRg st="2" end="2"/>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Effect transition="in" filter="wipe(left)">
                                      <p:cBhvr>
                                        <p:cTn id="27" dur="500"/>
                                        <p:tgtEl>
                                          <p:spTgt spid="32771">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46EA-5392-6ED0-CBE3-746886228739}"/>
              </a:ext>
            </a:extLst>
          </p:cNvPr>
          <p:cNvSpPr>
            <a:spLocks noGrp="1"/>
          </p:cNvSpPr>
          <p:nvPr>
            <p:ph type="title"/>
          </p:nvPr>
        </p:nvSpPr>
        <p:spPr/>
        <p:txBody>
          <a:bodyPr/>
          <a:lstStyle/>
          <a:p>
            <a:endParaRPr lang="en-US"/>
          </a:p>
        </p:txBody>
      </p:sp>
      <p:pic>
        <p:nvPicPr>
          <p:cNvPr id="5" name="Content Placeholder 4" descr="A person looking away from the camera&#10;&#10;Description automatically generated">
            <a:hlinkClick r:id="rId2"/>
            <a:extLst>
              <a:ext uri="{FF2B5EF4-FFF2-40B4-BE49-F238E27FC236}">
                <a16:creationId xmlns:a16="http://schemas.microsoft.com/office/drawing/2014/main" id="{5274B3CB-2C8D-56A3-67DF-DE8B4EA3E3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4718" y="0"/>
            <a:ext cx="7494563" cy="6966100"/>
          </a:xfrm>
        </p:spPr>
      </p:pic>
    </p:spTree>
    <p:extLst>
      <p:ext uri="{BB962C8B-B14F-4D97-AF65-F5344CB8AC3E}">
        <p14:creationId xmlns:p14="http://schemas.microsoft.com/office/powerpoint/2010/main" val="205326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“Neutrality”</a:t>
            </a:r>
          </a:p>
        </p:txBody>
      </p:sp>
      <p:sp>
        <p:nvSpPr>
          <p:cNvPr id="3" name="Text Placeholder 2"/>
          <p:cNvSpPr>
            <a:spLocks noGrp="1"/>
          </p:cNvSpPr>
          <p:nvPr>
            <p:ph type="body" idx="1"/>
          </p:nvPr>
        </p:nvSpPr>
        <p:spPr/>
        <p:txBody>
          <a:bodyPr/>
          <a:lstStyle/>
          <a:p>
            <a:r>
              <a:rPr lang="en-US" dirty="0"/>
              <a:t>Picking sides without actually picking sides</a:t>
            </a:r>
          </a:p>
        </p:txBody>
      </p:sp>
    </p:spTree>
    <p:extLst>
      <p:ext uri="{BB962C8B-B14F-4D97-AF65-F5344CB8AC3E}">
        <p14:creationId xmlns:p14="http://schemas.microsoft.com/office/powerpoint/2010/main" val="7596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549"/>
            <a:ext cx="8229600" cy="990600"/>
          </a:xfrm>
        </p:spPr>
        <p:txBody>
          <a:bodyPr/>
          <a:lstStyle/>
          <a:p>
            <a:r>
              <a:rPr lang="en-US" dirty="0"/>
              <a:t>Post-war America</a:t>
            </a:r>
          </a:p>
        </p:txBody>
      </p:sp>
      <p:sp>
        <p:nvSpPr>
          <p:cNvPr id="3" name="Content Placeholder 2"/>
          <p:cNvSpPr>
            <a:spLocks noGrp="1"/>
          </p:cNvSpPr>
          <p:nvPr>
            <p:ph idx="1"/>
          </p:nvPr>
        </p:nvSpPr>
        <p:spPr>
          <a:xfrm>
            <a:off x="457200" y="1905000"/>
            <a:ext cx="8229600" cy="4572000"/>
          </a:xfrm>
        </p:spPr>
        <p:txBody>
          <a:bodyPr>
            <a:normAutofit/>
          </a:bodyPr>
          <a:lstStyle/>
          <a:p>
            <a:r>
              <a:rPr lang="en-US" sz="3200" dirty="0"/>
              <a:t>Only nation with a stable economy post-WWI</a:t>
            </a:r>
          </a:p>
          <a:p>
            <a:r>
              <a:rPr lang="en-US" sz="3200" dirty="0"/>
              <a:t>1920s solidified America’s place as the most powerful nation in the world</a:t>
            </a:r>
          </a:p>
          <a:p>
            <a:r>
              <a:rPr lang="en-US" sz="3200" dirty="0"/>
              <a:t>The Great Depression tanked the U.S. economy, and the effects were felt worldwide</a:t>
            </a:r>
          </a:p>
          <a:p>
            <a:r>
              <a:rPr lang="en-US" sz="3200" dirty="0"/>
              <a:t>America retreated into isolationism</a:t>
            </a:r>
          </a:p>
        </p:txBody>
      </p:sp>
      <p:pic>
        <p:nvPicPr>
          <p:cNvPr id="4" name="Picture 6" descr="usa%20flag%20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81000"/>
            <a:ext cx="2819400" cy="174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Nazi_Party_Flag_by_heshamfayez"/>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815"/>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p:cNvSpPr>
            <a:spLocks noGrp="1"/>
          </p:cNvSpPr>
          <p:nvPr>
            <p:ph type="title"/>
          </p:nvPr>
        </p:nvSpPr>
        <p:spPr>
          <a:xfrm>
            <a:off x="228600" y="609600"/>
            <a:ext cx="8686800" cy="1069975"/>
          </a:xfrm>
        </p:spPr>
        <p:txBody>
          <a:bodyPr>
            <a:normAutofit fontScale="90000"/>
          </a:bodyPr>
          <a:lstStyle/>
          <a:p>
            <a:pPr algn="ctr" eaLnBrk="1" hangingPunct="1"/>
            <a:r>
              <a:rPr lang="en-US" sz="7200" dirty="0">
                <a:solidFill>
                  <a:schemeClr val="bg1"/>
                </a:solidFill>
                <a:effectLst>
                  <a:outerShdw blurRad="38100" dist="38100" dir="2700000" algn="tl">
                    <a:srgbClr val="000000">
                      <a:alpha val="43137"/>
                    </a:srgbClr>
                  </a:outerShdw>
                </a:effectLst>
                <a:latin typeface="Stencil" pitchFamily="82" charset="0"/>
              </a:rPr>
              <a:t>World War II Begins</a:t>
            </a:r>
          </a:p>
        </p:txBody>
      </p:sp>
    </p:spTree>
    <p:extLst>
      <p:ext uri="{BB962C8B-B14F-4D97-AF65-F5344CB8AC3E}">
        <p14:creationId xmlns:p14="http://schemas.microsoft.com/office/powerpoint/2010/main" val="183394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4114800" cy="990600"/>
          </a:xfrm>
        </p:spPr>
        <p:txBody>
          <a:bodyPr>
            <a:normAutofit fontScale="90000"/>
          </a:bodyPr>
          <a:lstStyle/>
          <a:p>
            <a:pPr algn="ctr"/>
            <a:r>
              <a:rPr lang="en-US" dirty="0"/>
              <a:t>American Neutrality</a:t>
            </a:r>
          </a:p>
        </p:txBody>
      </p:sp>
      <p:sp>
        <p:nvSpPr>
          <p:cNvPr id="3" name="Content Placeholder 2"/>
          <p:cNvSpPr>
            <a:spLocks noGrp="1"/>
          </p:cNvSpPr>
          <p:nvPr>
            <p:ph idx="1"/>
          </p:nvPr>
        </p:nvSpPr>
        <p:spPr>
          <a:xfrm>
            <a:off x="4572000" y="533400"/>
            <a:ext cx="4419600" cy="5943600"/>
          </a:xfrm>
        </p:spPr>
        <p:txBody>
          <a:bodyPr>
            <a:noAutofit/>
          </a:bodyPr>
          <a:lstStyle/>
          <a:p>
            <a:r>
              <a:rPr lang="en-US" sz="3000" dirty="0"/>
              <a:t>Neutrality Acts (1930s): America officially declares its neutrality in the European conflict</a:t>
            </a:r>
          </a:p>
          <a:p>
            <a:pPr lvl="1"/>
            <a:r>
              <a:rPr lang="en-US" sz="2700" dirty="0"/>
              <a:t>Do not want another WWI</a:t>
            </a:r>
          </a:p>
          <a:p>
            <a:pPr lvl="1"/>
            <a:r>
              <a:rPr lang="en-US" sz="2700" dirty="0"/>
              <a:t>Made no distinction between aggressor and victim, treating both equally as "belligerents” = U.S. cannot aid former allies against Nazi aggression</a:t>
            </a:r>
          </a:p>
        </p:txBody>
      </p:sp>
      <p:pic>
        <p:nvPicPr>
          <p:cNvPr id="4098" name="Picture 2" descr="http://www.charleslindbergh.com/images2/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12521">
            <a:off x="264822" y="1905000"/>
            <a:ext cx="4152900" cy="3933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47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bbc.co.uk/history/img/ic/640/images/resources/people/winston_churchi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17"/>
          <a:stretch/>
        </p:blipFill>
        <p:spPr bwMode="auto">
          <a:xfrm>
            <a:off x="0" y="1565412"/>
            <a:ext cx="9144000" cy="5292589"/>
          </a:xfrm>
          <a:prstGeom prst="rect">
            <a:avLst/>
          </a:prstGeom>
          <a:noFill/>
          <a:extLst>
            <a:ext uri="{909E8E84-426E-40DD-AFC4-6F175D3DCCD1}">
              <a14:hiddenFill xmlns:a14="http://schemas.microsoft.com/office/drawing/2010/main">
                <a:solidFill>
                  <a:srgbClr val="FFFFFF"/>
                </a:solidFill>
              </a14:hiddenFill>
            </a:ext>
          </a:extLst>
        </p:spPr>
      </p:pic>
      <p:sp>
        <p:nvSpPr>
          <p:cNvPr id="44034" name="Content Placeholder 2"/>
          <p:cNvSpPr>
            <a:spLocks noGrp="1"/>
          </p:cNvSpPr>
          <p:nvPr>
            <p:ph idx="1"/>
          </p:nvPr>
        </p:nvSpPr>
        <p:spPr>
          <a:xfrm>
            <a:off x="9659" y="1565412"/>
            <a:ext cx="4800600" cy="2625588"/>
          </a:xfrm>
          <a:solidFill>
            <a:schemeClr val="bg1">
              <a:lumMod val="50000"/>
              <a:alpha val="70000"/>
            </a:schemeClr>
          </a:solidFill>
          <a:effectLst>
            <a:softEdge rad="63500"/>
          </a:effectLst>
        </p:spPr>
        <p:txBody>
          <a:bodyPr>
            <a:normAutofit fontScale="92500"/>
          </a:bodyPr>
          <a:lstStyle/>
          <a:p>
            <a:pPr marL="365760" indent="-256032" eaLnBrk="1" fontAlgn="auto" hangingPunct="1">
              <a:spcAft>
                <a:spcPts val="0"/>
              </a:spcAft>
              <a:buClr>
                <a:schemeClr val="accent3"/>
              </a:buClr>
              <a:buFont typeface="Georgia"/>
              <a:buChar char="•"/>
              <a:defRPr/>
            </a:pPr>
            <a:r>
              <a:rPr lang="en-US" sz="3200" dirty="0"/>
              <a:t>Great Britain stands alone against Germany </a:t>
            </a:r>
          </a:p>
          <a:p>
            <a:pPr marL="640080" lvl="1" indent="-256032">
              <a:buClr>
                <a:schemeClr val="accent3"/>
              </a:buClr>
              <a:buFont typeface="Georgia"/>
              <a:buChar char="•"/>
              <a:defRPr/>
            </a:pPr>
            <a:r>
              <a:rPr lang="en-US" sz="2800" dirty="0"/>
              <a:t>Led by Winston Churchill</a:t>
            </a:r>
          </a:p>
          <a:p>
            <a:pPr marL="640080" lvl="1" indent="-256032">
              <a:buClr>
                <a:schemeClr val="accent3"/>
              </a:buClr>
              <a:buFont typeface="Georgia"/>
              <a:buChar char="•"/>
              <a:defRPr/>
            </a:pPr>
            <a:r>
              <a:rPr lang="en-US" sz="2800" dirty="0"/>
              <a:t>Hitler expects GB to surrender quickly; wrong.</a:t>
            </a:r>
            <a:endParaRPr lang="en-US" sz="2400" dirty="0"/>
          </a:p>
          <a:p>
            <a:pPr marL="365760" indent="-256032" eaLnBrk="1" fontAlgn="auto" hangingPunct="1">
              <a:spcAft>
                <a:spcPts val="0"/>
              </a:spcAft>
              <a:buClr>
                <a:schemeClr val="accent3"/>
              </a:buClr>
              <a:buFont typeface="Georgia"/>
              <a:buChar char="•"/>
              <a:defRPr/>
            </a:pPr>
            <a:endParaRPr lang="en-US" sz="2000" dirty="0"/>
          </a:p>
        </p:txBody>
      </p:sp>
      <p:sp>
        <p:nvSpPr>
          <p:cNvPr id="38915" name="WordArt 6" descr="british-flag"/>
          <p:cNvSpPr>
            <a:spLocks noChangeArrowheads="1" noChangeShapeType="1" noTextEdit="1"/>
          </p:cNvSpPr>
          <p:nvPr/>
        </p:nvSpPr>
        <p:spPr bwMode="auto">
          <a:xfrm>
            <a:off x="533400" y="228600"/>
            <a:ext cx="8001000" cy="11430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blipFill dpi="0" rotWithShape="1">
                  <a:blip r:embed="rId4"/>
                  <a:srcRect/>
                  <a:stretch>
                    <a:fillRect/>
                  </a:stretch>
                </a:blipFill>
                <a:effectLst>
                  <a:outerShdw dist="35921" dir="2700000" algn="ctr" rotWithShape="0">
                    <a:srgbClr val="808080">
                      <a:alpha val="79999"/>
                    </a:srgbClr>
                  </a:outerShdw>
                </a:effectLst>
                <a:latin typeface="Arial Black"/>
              </a:rPr>
              <a:t>Britain Remains Defiant</a:t>
            </a:r>
          </a:p>
        </p:txBody>
      </p:sp>
    </p:spTree>
    <p:extLst>
      <p:ext uri="{BB962C8B-B14F-4D97-AF65-F5344CB8AC3E}">
        <p14:creationId xmlns:p14="http://schemas.microsoft.com/office/powerpoint/2010/main" val="285525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air spotter-London"/>
          <p:cNvPicPr>
            <a:picLocks noChangeAspect="1" noChangeArrowheads="1"/>
          </p:cNvPicPr>
          <p:nvPr/>
        </p:nvPicPr>
        <p:blipFill>
          <a:blip r:embed="rId3" cstate="print">
            <a:lum bright="18000" contrast="6000"/>
            <a:extLst>
              <a:ext uri="{28A0092B-C50C-407E-A947-70E740481C1C}">
                <a14:useLocalDpi xmlns:a14="http://schemas.microsoft.com/office/drawing/2010/main" val="0"/>
              </a:ext>
            </a:extLst>
          </a:blip>
          <a:srcRect/>
          <a:stretch>
            <a:fillRect/>
          </a:stretch>
        </p:blipFill>
        <p:spPr bwMode="auto">
          <a:xfrm>
            <a:off x="0" y="-38637"/>
            <a:ext cx="5181600" cy="3833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63" name="Picture 5" descr="London Firemen"/>
          <p:cNvPicPr>
            <a:picLocks noChangeAspect="1" noChangeArrowheads="1"/>
          </p:cNvPicPr>
          <p:nvPr/>
        </p:nvPicPr>
        <p:blipFill>
          <a:blip r:embed="rId4" cstate="print">
            <a:lum bright="18000" contrast="6000"/>
            <a:extLst>
              <a:ext uri="{28A0092B-C50C-407E-A947-70E740481C1C}">
                <a14:useLocalDpi xmlns:a14="http://schemas.microsoft.com/office/drawing/2010/main" val="0"/>
              </a:ext>
            </a:extLst>
          </a:blip>
          <a:srcRect/>
          <a:stretch>
            <a:fillRect/>
          </a:stretch>
        </p:blipFill>
        <p:spPr bwMode="auto">
          <a:xfrm>
            <a:off x="4191000" y="3041650"/>
            <a:ext cx="4953000" cy="3816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5638800" y="609600"/>
            <a:ext cx="3031599" cy="2123658"/>
          </a:xfrm>
          <a:prstGeom prst="rect">
            <a:avLst/>
          </a:prstGeom>
          <a:noFill/>
        </p:spPr>
        <p:txBody>
          <a:bodyPr wrap="none" lIns="91440" tIns="45720" rIns="91440" bIns="45720">
            <a:spAutoFit/>
          </a:bodyPr>
          <a:lstStyle/>
          <a:p>
            <a:pPr algn="ct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Battle of</a:t>
            </a:r>
          </a:p>
          <a:p>
            <a:pPr algn="ct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Britain</a:t>
            </a:r>
          </a:p>
        </p:txBody>
      </p:sp>
    </p:spTree>
    <p:extLst>
      <p:ext uri="{BB962C8B-B14F-4D97-AF65-F5344CB8AC3E}">
        <p14:creationId xmlns:p14="http://schemas.microsoft.com/office/powerpoint/2010/main" val="394763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P5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659"/>
            <a:ext cx="5018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battleofbritainbeacon.org/history/images/introduction/CH1500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7398" y="9659"/>
            <a:ext cx="4256601" cy="3266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5499898" y="4038600"/>
            <a:ext cx="3031599" cy="2123658"/>
          </a:xfrm>
          <a:prstGeom prst="rect">
            <a:avLst/>
          </a:prstGeom>
          <a:noFill/>
        </p:spPr>
        <p:txBody>
          <a:bodyPr wrap="none" lIns="91440" tIns="45720" rIns="91440" bIns="45720">
            <a:spAutoFit/>
          </a:bodyPr>
          <a:lstStyle/>
          <a:p>
            <a:pPr algn="ct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Battle of</a:t>
            </a:r>
          </a:p>
          <a:p>
            <a:pPr algn="ct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Britain</a:t>
            </a:r>
          </a:p>
        </p:txBody>
      </p:sp>
    </p:spTree>
    <p:extLst>
      <p:ext uri="{BB962C8B-B14F-4D97-AF65-F5344CB8AC3E}">
        <p14:creationId xmlns:p14="http://schemas.microsoft.com/office/powerpoint/2010/main" val="388876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dn.theatlantic.com/static/infocus/ww2_4/w15_01008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976" y="76200"/>
            <a:ext cx="9038823" cy="1631216"/>
          </a:xfrm>
          <a:prstGeom prst="rect">
            <a:avLst/>
          </a:prstGeom>
          <a:noFill/>
        </p:spPr>
        <p:txBody>
          <a:bodyPr wrap="square" lIns="91440" tIns="45720" rIns="91440" bIns="45720">
            <a:spAutoFit/>
          </a:bodyPr>
          <a:lstStyle/>
          <a:p>
            <a:pPr algn="ctr"/>
            <a:r>
              <a:rPr lang="en-US" sz="5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The London “Tube”:</a:t>
            </a:r>
          </a:p>
          <a:p>
            <a:pPr algn="ctr"/>
            <a:r>
              <a:rPr lang="en-US" sz="5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skerville Old Face" pitchFamily="18" charset="0"/>
              </a:rPr>
              <a:t>Air Raid Shelters During the Blitz</a:t>
            </a:r>
          </a:p>
        </p:txBody>
      </p:sp>
      <p:pic>
        <p:nvPicPr>
          <p:cNvPr id="6" name="Picture 7" descr="http://www.museumsyndicate.com/images/artists/667.jpg"/>
          <p:cNvPicPr>
            <a:picLocks noChangeAspect="1" noChangeArrowheads="1"/>
          </p:cNvPicPr>
          <p:nvPr/>
        </p:nvPicPr>
        <p:blipFill>
          <a:blip r:embed="rId4" cstate="print"/>
          <a:srcRect/>
          <a:stretch>
            <a:fillRect/>
          </a:stretch>
        </p:blipFill>
        <p:spPr bwMode="auto">
          <a:xfrm>
            <a:off x="381000" y="1719222"/>
            <a:ext cx="1813560" cy="1943100"/>
          </a:xfrm>
          <a:prstGeom prst="ellipse">
            <a:avLst/>
          </a:prstGeom>
          <a:ln w="12065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5340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it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WordArt 3"/>
          <p:cNvSpPr>
            <a:spLocks noChangeArrowheads="1" noChangeShapeType="1" noTextEdit="1"/>
          </p:cNvSpPr>
          <p:nvPr/>
        </p:nvSpPr>
        <p:spPr bwMode="auto">
          <a:xfrm>
            <a:off x="3200400" y="228600"/>
            <a:ext cx="4229100"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Just remember...</a:t>
            </a:r>
          </a:p>
        </p:txBody>
      </p:sp>
    </p:spTree>
    <p:extLst>
      <p:ext uri="{BB962C8B-B14F-4D97-AF65-F5344CB8AC3E}">
        <p14:creationId xmlns:p14="http://schemas.microsoft.com/office/powerpoint/2010/main" val="30739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dn.dipity.com/uploads/events/55168d1a014a46be733fb9b1a570c5ef_1M.png"/>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2727" b="7962"/>
          <a:stretch/>
        </p:blipFill>
        <p:spPr bwMode="auto">
          <a:xfrm>
            <a:off x="0" y="381000"/>
            <a:ext cx="9163318" cy="647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American Neutrality is Tested</a:t>
            </a:r>
          </a:p>
        </p:txBody>
      </p:sp>
      <p:sp>
        <p:nvSpPr>
          <p:cNvPr id="3" name="Content Placeholder 2"/>
          <p:cNvSpPr>
            <a:spLocks noGrp="1"/>
          </p:cNvSpPr>
          <p:nvPr>
            <p:ph idx="1"/>
          </p:nvPr>
        </p:nvSpPr>
        <p:spPr/>
        <p:txBody>
          <a:bodyPr>
            <a:normAutofit lnSpcReduction="10000"/>
          </a:bodyPr>
          <a:lstStyle/>
          <a:p>
            <a:r>
              <a:rPr lang="en-US" sz="2800" dirty="0"/>
              <a:t>After seeing its long-time ally attacked by Nazi forces, America’s neutrality quickly dissolved.</a:t>
            </a:r>
          </a:p>
          <a:p>
            <a:r>
              <a:rPr lang="en-US" sz="2800" u="sng" dirty="0"/>
              <a:t>Cash-and-Carry</a:t>
            </a:r>
            <a:r>
              <a:rPr lang="en-US" sz="2800" dirty="0"/>
              <a:t>: Allowed the sale of war materials to “belligerents,” as long as the recipients arranged for the transport using their own ships and paid </a:t>
            </a:r>
            <a:r>
              <a:rPr lang="en-US" sz="2800" u="sng" dirty="0"/>
              <a:t>immediately in cash</a:t>
            </a:r>
            <a:r>
              <a:rPr lang="en-US" sz="2800" dirty="0"/>
              <a:t>, (</a:t>
            </a:r>
            <a:r>
              <a:rPr lang="en-US" sz="2800" u="sng" dirty="0"/>
              <a:t>why</a:t>
            </a:r>
            <a:r>
              <a:rPr lang="en-US" sz="2800" dirty="0"/>
              <a:t>) assuming all risk in transportation</a:t>
            </a:r>
          </a:p>
          <a:p>
            <a:r>
              <a:rPr lang="en-US" sz="2800" u="sng" dirty="0"/>
              <a:t>Destroyers-for-Bases</a:t>
            </a:r>
            <a:r>
              <a:rPr lang="en-US" sz="2800" dirty="0"/>
              <a:t>: Transferred fifty mothballed destroyers from the United States Navy in exchange for land rights on British possessions</a:t>
            </a:r>
          </a:p>
        </p:txBody>
      </p:sp>
    </p:spTree>
    <p:extLst>
      <p:ext uri="{BB962C8B-B14F-4D97-AF65-F5344CB8AC3E}">
        <p14:creationId xmlns:p14="http://schemas.microsoft.com/office/powerpoint/2010/main" val="55121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American Neutrality is Tested</a:t>
            </a:r>
          </a:p>
        </p:txBody>
      </p:sp>
      <p:sp>
        <p:nvSpPr>
          <p:cNvPr id="48131" name="Content Placeholder 2"/>
          <p:cNvSpPr>
            <a:spLocks noGrp="1"/>
          </p:cNvSpPr>
          <p:nvPr>
            <p:ph idx="1"/>
          </p:nvPr>
        </p:nvSpPr>
        <p:spPr>
          <a:xfrm>
            <a:off x="3962400" y="1600200"/>
            <a:ext cx="4953000" cy="4800600"/>
          </a:xfrm>
        </p:spPr>
        <p:txBody>
          <a:bodyPr>
            <a:normAutofit/>
          </a:bodyPr>
          <a:lstStyle/>
          <a:p>
            <a:r>
              <a:rPr lang="en-US" u="sng" dirty="0"/>
              <a:t>Lend-Lease Act</a:t>
            </a:r>
            <a:r>
              <a:rPr lang="en-US" dirty="0"/>
              <a:t>:    The U.S. supplied war materials to the Allies, provided that the materials were to be used until time for their return or destruction.</a:t>
            </a:r>
          </a:p>
          <a:p>
            <a:r>
              <a:rPr lang="en-US" u="sng" dirty="0"/>
              <a:t>Atlantic Charter</a:t>
            </a:r>
            <a:r>
              <a:rPr lang="en-US" dirty="0"/>
              <a:t>: A treaty of friendship signed by Roosevelt and Churchill in August 1941, it stated the ideal goals of the war.</a:t>
            </a:r>
          </a:p>
          <a:p>
            <a:pPr lvl="1"/>
            <a:r>
              <a:rPr lang="en-US" dirty="0"/>
              <a:t>Fashioned after Wilson’s 14 Points.</a:t>
            </a:r>
          </a:p>
          <a:p>
            <a:pPr lvl="1"/>
            <a:r>
              <a:rPr lang="en-US" dirty="0"/>
              <a:t>The agreement proved to be one of the first steps towards the formation of the United Nations</a:t>
            </a:r>
          </a:p>
          <a:p>
            <a:pPr eaLnBrk="1" hangingPunct="1"/>
            <a:endParaRPr lang="en-US" dirty="0"/>
          </a:p>
        </p:txBody>
      </p:sp>
      <p:pic>
        <p:nvPicPr>
          <p:cNvPr id="13314" name="Picture 2" descr="http://stories.mnhs.org/mgg/resources/artifacts/img_view/atlantic_char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3459479"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2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descr="http://learninglanguageswaikato.wikispaces.com/file/view/japanese-flag.jpg/139537549/494x366/japanese-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ln>
            <a:miter lim="800000"/>
            <a:headEnd/>
            <a:tailEnd/>
          </a:ln>
        </p:spPr>
        <p:txBody>
          <a:bodyPr>
            <a:normAutofit/>
          </a:bodyPr>
          <a:lstStyle/>
          <a:p>
            <a:pPr eaLnBrk="1" fontAlgn="auto" hangingPunct="1">
              <a:spcAft>
                <a:spcPts val="0"/>
              </a:spcAft>
              <a:defRPr/>
            </a:pPr>
            <a:r>
              <a:rPr lang="en-US" sz="6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Japan Seeks an Empire</a:t>
            </a:r>
          </a:p>
        </p:txBody>
      </p:sp>
      <p:sp>
        <p:nvSpPr>
          <p:cNvPr id="57348" name="Text Placeholder 2"/>
          <p:cNvSpPr>
            <a:spLocks noGrp="1"/>
          </p:cNvSpPr>
          <p:nvPr>
            <p:ph type="body" idx="1"/>
          </p:nvPr>
        </p:nvSpPr>
        <p:spPr/>
        <p:txBody>
          <a:bodyPr/>
          <a:lstStyle/>
          <a:p>
            <a:pPr marL="73025" eaLnBrk="1" hangingPunct="1"/>
            <a:r>
              <a:rPr lang="en-US" dirty="0">
                <a:effectLst>
                  <a:outerShdw blurRad="38100" dist="38100" dir="2700000" algn="tl">
                    <a:srgbClr val="000000">
                      <a:alpha val="43137"/>
                    </a:srgbClr>
                  </a:outerShdw>
                </a:effectLst>
              </a:rPr>
              <a:t>The events that bring America into the war</a:t>
            </a:r>
          </a:p>
        </p:txBody>
      </p:sp>
    </p:spTree>
    <p:extLst>
      <p:ext uri="{BB962C8B-B14F-4D97-AF65-F5344CB8AC3E}">
        <p14:creationId xmlns:p14="http://schemas.microsoft.com/office/powerpoint/2010/main" val="16871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learninglanguageswaikato.wikispaces.com/file/view/japanese-flag.jpg/139537549/494x366/japanese-flag.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Imperial Japan</a:t>
            </a:r>
          </a:p>
        </p:txBody>
      </p:sp>
      <p:sp>
        <p:nvSpPr>
          <p:cNvPr id="3" name="Content Placeholder 2"/>
          <p:cNvSpPr>
            <a:spLocks noGrp="1"/>
          </p:cNvSpPr>
          <p:nvPr>
            <p:ph idx="1"/>
          </p:nvPr>
        </p:nvSpPr>
        <p:spPr>
          <a:xfrm>
            <a:off x="4114800" y="304800"/>
            <a:ext cx="4800600" cy="6389132"/>
          </a:xfrm>
        </p:spPr>
        <p:txBody>
          <a:bodyPr>
            <a:normAutofit/>
          </a:bodyPr>
          <a:lstStyle/>
          <a:p>
            <a:r>
              <a:rPr lang="en-US" sz="2800" dirty="0"/>
              <a:t>Japanese Emperor seen as god-like, with ultimate authority</a:t>
            </a:r>
          </a:p>
          <a:p>
            <a:r>
              <a:rPr lang="en-US" sz="2800" dirty="0"/>
              <a:t>Citizens lost faith in the Japanese government during the Depression</a:t>
            </a:r>
          </a:p>
          <a:p>
            <a:r>
              <a:rPr lang="en-US" sz="2800" dirty="0"/>
              <a:t>Military took control of the country, but kept Hirohito as a symbol of power for citizens; now led by PM </a:t>
            </a:r>
          </a:p>
          <a:p>
            <a:r>
              <a:rPr lang="en-US" sz="2800" dirty="0"/>
              <a:t>Sought to increase Japan’s economy through foreign expansion</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68300" y="1447800"/>
            <a:ext cx="2070100" cy="2851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600200" y="1447800"/>
            <a:ext cx="2590800" cy="369332"/>
          </a:xfrm>
          <a:prstGeom prst="rect">
            <a:avLst/>
          </a:prstGeom>
          <a:noFill/>
        </p:spPr>
        <p:txBody>
          <a:bodyPr wrap="square" rtlCol="0">
            <a:spAutoFit/>
          </a:bodyPr>
          <a:lstStyle/>
          <a:p>
            <a:pPr algn="ctr"/>
            <a:r>
              <a:rPr lang="en-US" dirty="0"/>
              <a:t>Emperor Hirohito</a:t>
            </a:r>
          </a:p>
        </p:txBody>
      </p:sp>
      <p:pic>
        <p:nvPicPr>
          <p:cNvPr id="1026" name="Picture 2" descr="http://upload.wikimedia.org/wikipedia/commons/f/f0/Hideki_Toj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71833"/>
            <a:ext cx="2209800" cy="2822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 y="6316133"/>
            <a:ext cx="2165350" cy="369332"/>
          </a:xfrm>
          <a:prstGeom prst="rect">
            <a:avLst/>
          </a:prstGeom>
          <a:noFill/>
        </p:spPr>
        <p:txBody>
          <a:bodyPr wrap="square" rtlCol="0">
            <a:spAutoFit/>
          </a:bodyPr>
          <a:lstStyle/>
          <a:p>
            <a:pPr algn="ctr"/>
            <a:r>
              <a:rPr lang="en-US" dirty="0"/>
              <a:t>PM Hideki </a:t>
            </a:r>
            <a:r>
              <a:rPr lang="en-US" dirty="0" err="1"/>
              <a:t>Tojo</a:t>
            </a:r>
            <a:endParaRPr lang="en-US" dirty="0"/>
          </a:p>
        </p:txBody>
      </p:sp>
    </p:spTree>
    <p:extLst>
      <p:ext uri="{BB962C8B-B14F-4D97-AF65-F5344CB8AC3E}">
        <p14:creationId xmlns:p14="http://schemas.microsoft.com/office/powerpoint/2010/main" val="53883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The Great War Caused WWII</a:t>
            </a:r>
          </a:p>
        </p:txBody>
      </p:sp>
      <p:sp>
        <p:nvSpPr>
          <p:cNvPr id="5" name="Text Placeholder 4"/>
          <p:cNvSpPr>
            <a:spLocks noGrp="1"/>
          </p:cNvSpPr>
          <p:nvPr>
            <p:ph type="body" idx="1"/>
          </p:nvPr>
        </p:nvSpPr>
        <p:spPr/>
        <p:txBody>
          <a:bodyPr/>
          <a:lstStyle/>
          <a:p>
            <a:r>
              <a:rPr lang="en-US" dirty="0"/>
              <a:t>1918-1939</a:t>
            </a:r>
          </a:p>
        </p:txBody>
      </p:sp>
    </p:spTree>
    <p:extLst>
      <p:ext uri="{BB962C8B-B14F-4D97-AF65-F5344CB8AC3E}">
        <p14:creationId xmlns:p14="http://schemas.microsoft.com/office/powerpoint/2010/main" val="107604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learninglanguageswaikato.wikispaces.com/file/view/japanese-flag.jpg/139537549/494x366/japanese-flag.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u="sng" dirty="0"/>
              <a:t>Japan Seeks An Empire</a:t>
            </a:r>
          </a:p>
        </p:txBody>
      </p:sp>
      <p:sp>
        <p:nvSpPr>
          <p:cNvPr id="5" name="Content Placeholder 4"/>
          <p:cNvSpPr>
            <a:spLocks noGrp="1"/>
          </p:cNvSpPr>
          <p:nvPr>
            <p:ph sz="half" idx="2"/>
          </p:nvPr>
        </p:nvSpPr>
        <p:spPr>
          <a:xfrm>
            <a:off x="228600" y="1527048"/>
            <a:ext cx="5486400" cy="2359152"/>
          </a:xfrm>
        </p:spPr>
        <p:txBody>
          <a:bodyPr>
            <a:noAutofit/>
          </a:bodyPr>
          <a:lstStyle/>
          <a:p>
            <a:r>
              <a:rPr lang="en-US" dirty="0"/>
              <a:t>Japan attacks Manchuria (1931) for commodities like iron and coal</a:t>
            </a:r>
          </a:p>
          <a:p>
            <a:r>
              <a:rPr lang="en-US" dirty="0"/>
              <a:t>Japan invades mainland China (1935)</a:t>
            </a:r>
          </a:p>
          <a:p>
            <a:endParaRPr lang="en-US" sz="2300" dirty="0"/>
          </a:p>
        </p:txBody>
      </p:sp>
      <p:pic>
        <p:nvPicPr>
          <p:cNvPr id="7" name="Picture 2" descr="http://cdn.dipity.com/uploads/events/27d63e86925c7cbc64a7abb61bfa0106_1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033" y="3886200"/>
            <a:ext cx="3937715" cy="2763561"/>
          </a:xfrm>
          <a:prstGeom prst="rect">
            <a:avLst/>
          </a:prstGeom>
          <a:ln>
            <a:noFill/>
          </a:ln>
          <a:effectLst>
            <a:outerShdw blurRad="50800" dist="1143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40" name="Picture 4" descr="http://go.hrw.com/venus_images/0531MC23.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676"/>
          <a:stretch/>
        </p:blipFill>
        <p:spPr bwMode="auto">
          <a:xfrm rot="396065">
            <a:off x="5615289" y="1549724"/>
            <a:ext cx="3260503" cy="280035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1"/>
          </p:nvPr>
        </p:nvSpPr>
        <p:spPr>
          <a:xfrm>
            <a:off x="228600" y="3886200"/>
            <a:ext cx="4724400" cy="2505456"/>
          </a:xfrm>
        </p:spPr>
        <p:txBody>
          <a:bodyPr>
            <a:normAutofit/>
          </a:bodyPr>
          <a:lstStyle/>
          <a:p>
            <a:r>
              <a:rPr lang="en-US" dirty="0"/>
              <a:t>Despite being severely outnumbered (China had over 1 million troops), Japan wins due to better equipment and training</a:t>
            </a:r>
          </a:p>
        </p:txBody>
      </p:sp>
    </p:spTree>
    <p:extLst>
      <p:ext uri="{BB962C8B-B14F-4D97-AF65-F5344CB8AC3E}">
        <p14:creationId xmlns:p14="http://schemas.microsoft.com/office/powerpoint/2010/main" val="135129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learninglanguageswaikato.wikispaces.com/file/view/japanese-flag.jpg/139537549/494x366/japanese-flag.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177800"/>
            <a:ext cx="8229600" cy="990600"/>
          </a:xfrm>
        </p:spPr>
        <p:txBody>
          <a:bodyPr/>
          <a:lstStyle/>
          <a:p>
            <a:r>
              <a:rPr lang="en-US" dirty="0"/>
              <a:t>Japan Seeks An Empire</a:t>
            </a:r>
          </a:p>
        </p:txBody>
      </p:sp>
      <p:sp>
        <p:nvSpPr>
          <p:cNvPr id="3" name="Content Placeholder 2"/>
          <p:cNvSpPr>
            <a:spLocks noGrp="1"/>
          </p:cNvSpPr>
          <p:nvPr>
            <p:ph idx="1"/>
          </p:nvPr>
        </p:nvSpPr>
        <p:spPr>
          <a:xfrm>
            <a:off x="304800" y="1219200"/>
            <a:ext cx="4038600" cy="5410200"/>
          </a:xfrm>
        </p:spPr>
        <p:txBody>
          <a:bodyPr>
            <a:noAutofit/>
          </a:bodyPr>
          <a:lstStyle/>
          <a:p>
            <a:r>
              <a:rPr lang="en-US" sz="2000" u="sng" dirty="0"/>
              <a:t>Rape of Nanking</a:t>
            </a:r>
            <a:r>
              <a:rPr lang="en-US" sz="2000" dirty="0"/>
              <a:t>: After the fall of the city, hundreds of thousands of civilians in Nanking were murdered, and 20,000–80,000 women were raped by soldiers of the Imperial Japanese Army</a:t>
            </a:r>
          </a:p>
          <a:p>
            <a:r>
              <a:rPr lang="en-US" sz="2000" dirty="0"/>
              <a:t>Swung </a:t>
            </a:r>
            <a:r>
              <a:rPr lang="en-US" sz="2000" u="sng" dirty="0"/>
              <a:t>public opinion </a:t>
            </a:r>
            <a:r>
              <a:rPr lang="en-US" sz="2000" dirty="0"/>
              <a:t>in the West sharply against Japan</a:t>
            </a:r>
          </a:p>
          <a:p>
            <a:pPr lvl="1"/>
            <a:r>
              <a:rPr lang="en-US" sz="1800" dirty="0"/>
              <a:t>US provides $ to China for its defense</a:t>
            </a:r>
          </a:p>
          <a:p>
            <a:r>
              <a:rPr lang="en-US" sz="2000" dirty="0"/>
              <a:t>Japan invades Vietnam</a:t>
            </a:r>
          </a:p>
          <a:p>
            <a:pPr lvl="1"/>
            <a:r>
              <a:rPr lang="en-US" sz="1800" dirty="0"/>
              <a:t>US stops shipments of war materials to Japan</a:t>
            </a:r>
          </a:p>
          <a:p>
            <a:r>
              <a:rPr lang="en-US" sz="2000" dirty="0"/>
              <a:t>Perceived by Japan as an unfriendly act</a:t>
            </a:r>
          </a:p>
        </p:txBody>
      </p:sp>
      <p:pic>
        <p:nvPicPr>
          <p:cNvPr id="5" name="Picture 11" descr="File:Chinese head, Nanking massacr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3981" y="4493455"/>
            <a:ext cx="3332069" cy="2258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ile:Chinese civilians to be buried alive.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203" y="152400"/>
            <a:ext cx="3332069"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File:Republic of China Armed Forces Museum Nanking.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t="4054"/>
          <a:stretch>
            <a:fillRect/>
          </a:stretch>
        </p:blipFill>
        <p:spPr bwMode="auto">
          <a:xfrm>
            <a:off x="4191000" y="2514599"/>
            <a:ext cx="2235573" cy="33604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36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 date which will live in infamy”</a:t>
            </a:r>
          </a:p>
        </p:txBody>
      </p:sp>
      <p:sp>
        <p:nvSpPr>
          <p:cNvPr id="3" name="Text Placeholder 2"/>
          <p:cNvSpPr>
            <a:spLocks noGrp="1"/>
          </p:cNvSpPr>
          <p:nvPr>
            <p:ph type="body" idx="1"/>
          </p:nvPr>
        </p:nvSpPr>
        <p:spPr/>
        <p:txBody>
          <a:bodyPr/>
          <a:lstStyle/>
          <a:p>
            <a:r>
              <a:rPr lang="en-US" dirty="0"/>
              <a:t>America enters the war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4"/>
          <p:cNvSpPr>
            <a:spLocks noGrp="1"/>
          </p:cNvSpPr>
          <p:nvPr>
            <p:ph type="title"/>
          </p:nvPr>
        </p:nvSpPr>
        <p:spPr/>
        <p:txBody>
          <a:bodyPr>
            <a:normAutofit/>
          </a:bodyPr>
          <a:lstStyle/>
          <a:p>
            <a:pPr eaLnBrk="1" hangingPunct="1"/>
            <a:r>
              <a:rPr lang="en-US" sz="3600" dirty="0"/>
              <a:t>The “Surprise” attack on Pearl Harbor</a:t>
            </a:r>
          </a:p>
        </p:txBody>
      </p:sp>
      <p:sp>
        <p:nvSpPr>
          <p:cNvPr id="5" name="Content Placeholder 4"/>
          <p:cNvSpPr>
            <a:spLocks noGrp="1"/>
          </p:cNvSpPr>
          <p:nvPr>
            <p:ph idx="1"/>
          </p:nvPr>
        </p:nvSpPr>
        <p:spPr>
          <a:xfrm>
            <a:off x="457200" y="1600200"/>
            <a:ext cx="4267200" cy="4876800"/>
          </a:xfrm>
        </p:spPr>
        <p:txBody>
          <a:bodyPr>
            <a:normAutofit/>
          </a:bodyPr>
          <a:lstStyle/>
          <a:p>
            <a:r>
              <a:rPr lang="en-US" sz="2800" dirty="0"/>
              <a:t>U.S. well aware of Japan’s plans for Southeast Asia</a:t>
            </a:r>
          </a:p>
          <a:p>
            <a:pPr lvl="1"/>
            <a:r>
              <a:rPr lang="en-US" sz="2400" dirty="0"/>
              <a:t>Could threaten American –controlled Guam and the Philippines.</a:t>
            </a:r>
          </a:p>
          <a:p>
            <a:r>
              <a:rPr lang="en-US" sz="2800" dirty="0"/>
              <a:t>The US cuts off oil supplies to Japan</a:t>
            </a:r>
          </a:p>
          <a:p>
            <a:r>
              <a:rPr lang="en-US" sz="2800" dirty="0"/>
              <a:t>Admiral </a:t>
            </a:r>
            <a:r>
              <a:rPr lang="en-US" sz="2800" dirty="0" err="1"/>
              <a:t>Isoroku</a:t>
            </a:r>
            <a:r>
              <a:rPr lang="en-US" sz="2800" dirty="0"/>
              <a:t> Yamamoto calls for an attack on the US</a:t>
            </a:r>
          </a:p>
          <a:p>
            <a:endParaRPr lang="en-US" dirty="0"/>
          </a:p>
        </p:txBody>
      </p:sp>
      <p:pic>
        <p:nvPicPr>
          <p:cNvPr id="2050" name="Picture 2" descr="http://upload.wikimedia.org/wikipedia/commons/a/a4/Type_97_cypher_mach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8212">
            <a:off x="4777720" y="1905000"/>
            <a:ext cx="4133358" cy="3733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36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u1.ipernity.com/14/46/39/7554639.74390433.560.jpg"/>
          <p:cNvPicPr>
            <a:picLocks noChangeAspect="1" noChangeArrowheads="1"/>
          </p:cNvPicPr>
          <p:nvPr/>
        </p:nvPicPr>
        <p:blipFill>
          <a:blip r:embed="rId2" cstate="print"/>
          <a:srcRect l="3333" r="4167"/>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pPr algn="r"/>
            <a:r>
              <a:rPr lang="en-US" dirty="0">
                <a:solidFill>
                  <a:schemeClr val="bg1"/>
                </a:solidFill>
                <a:effectLst>
                  <a:outerShdw blurRad="38100" dist="38100" dir="2700000" algn="tl">
                    <a:srgbClr val="000000">
                      <a:alpha val="43137"/>
                    </a:srgbClr>
                  </a:outerShdw>
                </a:effectLst>
              </a:rPr>
              <a:t>Oahu, 1940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le:Attack on Pearl Harbor Japanese planes view.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6803" name="Content Placeholder 2"/>
          <p:cNvSpPr>
            <a:spLocks noGrp="1"/>
          </p:cNvSpPr>
          <p:nvPr>
            <p:ph idx="1"/>
          </p:nvPr>
        </p:nvSpPr>
        <p:spPr>
          <a:xfrm>
            <a:off x="0" y="4343400"/>
            <a:ext cx="9144000" cy="2514600"/>
          </a:xfrm>
          <a:solidFill>
            <a:schemeClr val="bg1">
              <a:lumMod val="65000"/>
              <a:alpha val="70000"/>
            </a:schemeClr>
          </a:solidFill>
        </p:spPr>
        <p:txBody>
          <a:bodyPr>
            <a:normAutofit/>
          </a:bodyPr>
          <a:lstStyle/>
          <a:p>
            <a:pPr marL="365760" indent="-256032" eaLnBrk="1" fontAlgn="auto" hangingPunct="1">
              <a:spcAft>
                <a:spcPts val="0"/>
              </a:spcAft>
              <a:buClr>
                <a:schemeClr val="accent3"/>
              </a:buClr>
              <a:buFont typeface="Georgia"/>
              <a:buChar char="•"/>
              <a:defRPr/>
            </a:pPr>
            <a:r>
              <a:rPr lang="en-US" sz="2800" dirty="0"/>
              <a:t>Intended by Japan as a preventive action to remove the US Pacific Fleet as a factor in the war</a:t>
            </a:r>
          </a:p>
          <a:p>
            <a:pPr marL="365760" indent="-256032" eaLnBrk="1" fontAlgn="auto" hangingPunct="1">
              <a:spcAft>
                <a:spcPts val="0"/>
              </a:spcAft>
              <a:buClr>
                <a:schemeClr val="accent3"/>
              </a:buClr>
              <a:buFont typeface="Georgia"/>
              <a:buChar char="•"/>
              <a:defRPr/>
            </a:pPr>
            <a:r>
              <a:rPr lang="en-US" sz="2800" dirty="0"/>
              <a:t>No declaration of war was given</a:t>
            </a:r>
          </a:p>
          <a:p>
            <a:pPr marL="365760" indent="-256032" eaLnBrk="1" fontAlgn="auto" hangingPunct="1">
              <a:spcAft>
                <a:spcPts val="0"/>
              </a:spcAft>
              <a:buClr>
                <a:schemeClr val="accent3"/>
              </a:buClr>
              <a:buFont typeface="Georgia"/>
              <a:buChar char="•"/>
              <a:defRPr/>
            </a:pPr>
            <a:r>
              <a:rPr lang="en-US" sz="2800" dirty="0"/>
              <a:t>Just before 8 am, December 7, 1941, The naval base at Pearl Harbor on the island of Oahu was attacked.</a:t>
            </a:r>
          </a:p>
        </p:txBody>
      </p:sp>
      <p:sp>
        <p:nvSpPr>
          <p:cNvPr id="2" name="Rectangle 1"/>
          <p:cNvSpPr/>
          <p:nvPr/>
        </p:nvSpPr>
        <p:spPr>
          <a:xfrm>
            <a:off x="152400" y="95956"/>
            <a:ext cx="6317756" cy="923330"/>
          </a:xfrm>
          <a:prstGeom prst="rect">
            <a:avLst/>
          </a:prstGeom>
          <a:noFill/>
        </p:spPr>
        <p:txBody>
          <a:bodyPr wrap="none" lIns="91440" tIns="45720" rIns="91440" bIns="45720">
            <a:spAutoFit/>
          </a:bodyPr>
          <a:lstStyle/>
          <a:p>
            <a:pPr algn="ctr"/>
            <a:r>
              <a:rPr lang="en-US" sz="5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tencil" panose="040409050D0802020404" pitchFamily="82" charset="0"/>
              </a:rPr>
              <a:t>December 7, 1941</a:t>
            </a:r>
          </a:p>
        </p:txBody>
      </p:sp>
    </p:spTree>
    <p:extLst>
      <p:ext uri="{BB962C8B-B14F-4D97-AF65-F5344CB8AC3E}">
        <p14:creationId xmlns:p14="http://schemas.microsoft.com/office/powerpoint/2010/main" val="163774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rivervet.com/images/PearlHarbor/pearl13.jpg"/>
          <p:cNvPicPr>
            <a:picLocks noChangeAspect="1" noChangeArrowheads="1"/>
          </p:cNvPicPr>
          <p:nvPr/>
        </p:nvPicPr>
        <p:blipFill>
          <a:blip r:embed="rId2" cstate="print"/>
          <a:srcRect/>
          <a:stretch>
            <a:fillRect/>
          </a:stretch>
        </p:blipFill>
        <p:spPr bwMode="auto">
          <a:xfrm>
            <a:off x="0" y="0"/>
            <a:ext cx="9144001" cy="68628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5" descr="Image:USS California sinking-Pearl Harbo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1" cy="689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05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04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pic>
        <p:nvPicPr>
          <p:cNvPr id="94210" name="Picture 2" descr="http://www.history.navy.mil/photos/images/h86000/h86118.jpg"/>
          <p:cNvPicPr>
            <a:picLocks noChangeAspect="1" noChangeArrowheads="1"/>
          </p:cNvPicPr>
          <p:nvPr/>
        </p:nvPicPr>
        <p:blipFill>
          <a:blip r:embed="rId2" cstate="print"/>
          <a:srcRect/>
          <a:stretch>
            <a:fillRect/>
          </a:stretch>
        </p:blipFill>
        <p:spPr bwMode="auto">
          <a:xfrm>
            <a:off x="0" y="0"/>
            <a:ext cx="9144000" cy="68617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990600"/>
          </a:xfrm>
        </p:spPr>
        <p:txBody>
          <a:bodyPr>
            <a:normAutofit fontScale="90000"/>
          </a:bodyPr>
          <a:lstStyle/>
          <a:p>
            <a:r>
              <a:rPr lang="en-US" dirty="0"/>
              <a:t>Treaty of Versailles Review: True or False?</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Largely designed by Great Britain, France, Italy, and the U.S.</a:t>
            </a:r>
          </a:p>
          <a:p>
            <a:pPr marL="457200" indent="-457200">
              <a:buFont typeface="+mj-lt"/>
              <a:buAutoNum type="arabicPeriod"/>
            </a:pPr>
            <a:r>
              <a:rPr lang="en-US" dirty="0"/>
              <a:t>The Treaty was designed to create a “just and lasting peace”</a:t>
            </a:r>
          </a:p>
          <a:p>
            <a:pPr marL="457200" indent="-457200">
              <a:buFont typeface="+mj-lt"/>
              <a:buAutoNum type="arabicPeriod"/>
            </a:pPr>
            <a:r>
              <a:rPr lang="en-US" dirty="0"/>
              <a:t>Austria-Hungary officially blamed for the war</a:t>
            </a:r>
          </a:p>
          <a:p>
            <a:pPr marL="457200" indent="-457200">
              <a:buFont typeface="+mj-lt"/>
              <a:buAutoNum type="arabicPeriod"/>
            </a:pPr>
            <a:r>
              <a:rPr lang="en-US" dirty="0"/>
              <a:t>Germany stripped of its military</a:t>
            </a:r>
          </a:p>
          <a:p>
            <a:pPr marL="457200" indent="-457200">
              <a:buFont typeface="+mj-lt"/>
              <a:buAutoNum type="arabicPeriod"/>
            </a:pPr>
            <a:r>
              <a:rPr lang="en-US" dirty="0"/>
              <a:t>Central Powers stripped of their territories</a:t>
            </a:r>
          </a:p>
          <a:p>
            <a:pPr marL="457200" indent="-457200">
              <a:buFont typeface="+mj-lt"/>
              <a:buAutoNum type="arabicPeriod"/>
            </a:pPr>
            <a:r>
              <a:rPr lang="en-US" dirty="0"/>
              <a:t>Germany required to pay reparations</a:t>
            </a:r>
          </a:p>
          <a:p>
            <a:pPr marL="457200" indent="-457200">
              <a:buFont typeface="+mj-lt"/>
              <a:buAutoNum type="arabicPeriod"/>
            </a:pPr>
            <a:r>
              <a:rPr lang="en-US" dirty="0"/>
              <a:t>Created a “general association of nations” that would protect “great and small states alike”</a:t>
            </a:r>
          </a:p>
          <a:p>
            <a:pPr marL="457200" indent="-457200">
              <a:buFont typeface="+mj-lt"/>
              <a:buAutoNum type="arabicPeriod"/>
            </a:pPr>
            <a:r>
              <a:rPr lang="en-US" dirty="0"/>
              <a:t>Was a cause of German hyperinflation after the war</a:t>
            </a:r>
          </a:p>
        </p:txBody>
      </p:sp>
    </p:spTree>
    <p:extLst>
      <p:ext uri="{BB962C8B-B14F-4D97-AF65-F5344CB8AC3E}">
        <p14:creationId xmlns:p14="http://schemas.microsoft.com/office/powerpoint/2010/main" val="362936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history.navy.mil/photos/images/h64000/h64482.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desktopwallpapers4.me/wallpapers/photography/1920x1080/2/17480-pearl-harbor-1920x1080-photography-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l="4333" r="10000"/>
          <a:stretch/>
        </p:blipFill>
        <p:spPr bwMode="auto">
          <a:xfrm>
            <a:off x="1" y="457200"/>
            <a:ext cx="9144000" cy="600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8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4" descr="fdr_signing_declaration">
            <a:hlinkClick r:id="rId3"/>
          </p:cNvPr>
          <p:cNvPicPr>
            <a:picLocks noChangeAspect="1" noChangeArrowheads="1"/>
          </p:cNvPicPr>
          <p:nvPr/>
        </p:nvPicPr>
        <p:blipFill>
          <a:blip r:embed="rId4" cstate="print">
            <a:lum contrast="6000"/>
            <a:extLst>
              <a:ext uri="{28A0092B-C50C-407E-A947-70E740481C1C}">
                <a14:useLocalDpi xmlns:a14="http://schemas.microsoft.com/office/drawing/2010/main" val="0"/>
              </a:ext>
            </a:extLst>
          </a:blip>
          <a:srcRect l="3854" t="3076" r="1726" b="1538"/>
          <a:stretch>
            <a:fillRect/>
          </a:stretch>
        </p:blipFill>
        <p:spPr bwMode="auto">
          <a:xfrm>
            <a:off x="2895600" y="1828800"/>
            <a:ext cx="37338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Autofit/>
          </a:bodyPr>
          <a:lstStyle/>
          <a:p>
            <a:pPr algn="ctr"/>
            <a:r>
              <a:rPr lang="en-US" sz="4400" dirty="0"/>
              <a:t>December 8, 1941 – The U.S. Goes to War</a:t>
            </a:r>
          </a:p>
        </p:txBody>
      </p:sp>
    </p:spTree>
    <p:extLst>
      <p:ext uri="{BB962C8B-B14F-4D97-AF65-F5344CB8AC3E}">
        <p14:creationId xmlns:p14="http://schemas.microsoft.com/office/powerpoint/2010/main" val="198381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arl Harbor Memorial"/>
          <p:cNvPicPr>
            <a:picLocks noChangeAspect="1" noChangeArrowheads="1"/>
          </p:cNvPicPr>
          <p:nvPr/>
        </p:nvPicPr>
        <p:blipFill>
          <a:blip r:embed="rId2" cstate="print"/>
          <a:srcRect/>
          <a:stretch>
            <a:fillRect/>
          </a:stretch>
        </p:blipFill>
        <p:spPr bwMode="auto">
          <a:xfrm>
            <a:off x="0" y="0"/>
            <a:ext cx="9144000" cy="68884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ebsites.wnc.edu/~bford/USS_Arizona_Memori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2023995" y="4272677"/>
            <a:ext cx="7120005" cy="2585323"/>
          </a:xfrm>
          <a:prstGeom prst="rect">
            <a:avLst/>
          </a:prstGeom>
          <a:noFill/>
        </p:spPr>
        <p:txBody>
          <a:bodyPr wrap="square" lIns="91440" tIns="45720" rIns="91440" bIns="45720">
            <a:spAutoFit/>
          </a:bodyPr>
          <a:lstStyle/>
          <a:p>
            <a:r>
              <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USS Arizona</a:t>
            </a: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Exploded; total loss.</a:t>
            </a:r>
          </a:p>
          <a:p>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1,177 dead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Pearl Harbor Memorial</a:t>
            </a:r>
          </a:p>
        </p:txBody>
      </p:sp>
      <p:pic>
        <p:nvPicPr>
          <p:cNvPr id="95236" name="Picture 4" descr="http://www.history.navy.mil/photos/images/u060000/u067058.jpg"/>
          <p:cNvPicPr>
            <a:picLocks noChangeAspect="1" noChangeArrowheads="1"/>
          </p:cNvPicPr>
          <p:nvPr/>
        </p:nvPicPr>
        <p:blipFill>
          <a:blip r:embed="rId2" cstate="print"/>
          <a:srcRect/>
          <a:stretch>
            <a:fillRect/>
          </a:stretch>
        </p:blipFill>
        <p:spPr bwMode="auto">
          <a:xfrm>
            <a:off x="0" y="0"/>
            <a:ext cx="9144000" cy="6861735"/>
          </a:xfrm>
          <a:prstGeom prst="rect">
            <a:avLst/>
          </a:prstGeom>
          <a:noFill/>
        </p:spPr>
      </p:pic>
      <p:sp>
        <p:nvSpPr>
          <p:cNvPr id="8" name="Rectangle 7"/>
          <p:cNvSpPr/>
          <p:nvPr/>
        </p:nvSpPr>
        <p:spPr>
          <a:xfrm>
            <a:off x="1981200" y="228600"/>
            <a:ext cx="5147563" cy="1754326"/>
          </a:xfrm>
          <a:prstGeom prst="rect">
            <a:avLst/>
          </a:prstGeom>
          <a:noFill/>
        </p:spPr>
        <p:txBody>
          <a:bodyPr wrap="none" lIns="91440" tIns="45720" rIns="91440" bIns="45720">
            <a:spAutoFit/>
          </a:bodyPr>
          <a:lstStyle/>
          <a:p>
            <a:pPr>
              <a:buNone/>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2,402 killed</a:t>
            </a:r>
            <a:b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1,247 wounded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le:Bundesarchiv Bild 183-L09218, Berlin, Japanische Botschaft.jpg"/>
          <p:cNvPicPr>
            <a:picLocks noChangeAspect="1" noChangeArrowheads="1"/>
          </p:cNvPicPr>
          <p:nvPr/>
        </p:nvPicPr>
        <p:blipFill>
          <a:blip r:embed="rId2" cstate="print">
            <a:extLst>
              <a:ext uri="{28A0092B-C50C-407E-A947-70E740481C1C}">
                <a14:useLocalDpi xmlns:a14="http://schemas.microsoft.com/office/drawing/2010/main" val="0"/>
              </a:ext>
            </a:extLst>
          </a:blip>
          <a:srcRect r="3931"/>
          <a:stretch>
            <a:fillRect/>
          </a:stretch>
        </p:blipFill>
        <p:spPr bwMode="auto">
          <a:xfrm>
            <a:off x="4267200" y="-6350"/>
            <a:ext cx="48768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52400" y="274638"/>
            <a:ext cx="4038600" cy="1143000"/>
          </a:xfrm>
        </p:spPr>
        <p:txBody>
          <a:bodyPr/>
          <a:lstStyle/>
          <a:p>
            <a:pPr eaLnBrk="1" hangingPunct="1"/>
            <a:r>
              <a:rPr lang="en-US"/>
              <a:t>The Axis Powers</a:t>
            </a:r>
          </a:p>
        </p:txBody>
      </p:sp>
      <p:sp>
        <p:nvSpPr>
          <p:cNvPr id="43012" name="Content Placeholder 2"/>
          <p:cNvSpPr>
            <a:spLocks noGrp="1"/>
          </p:cNvSpPr>
          <p:nvPr>
            <p:ph idx="1"/>
          </p:nvPr>
        </p:nvSpPr>
        <p:spPr>
          <a:xfrm>
            <a:off x="152400" y="1371600"/>
            <a:ext cx="4038600" cy="2325688"/>
          </a:xfrm>
        </p:spPr>
        <p:txBody>
          <a:bodyPr>
            <a:noAutofit/>
          </a:bodyPr>
          <a:lstStyle/>
          <a:p>
            <a:pPr marL="365760" indent="-256032" eaLnBrk="1" fontAlgn="auto" hangingPunct="1">
              <a:spcAft>
                <a:spcPts val="0"/>
              </a:spcAft>
              <a:buClr>
                <a:schemeClr val="accent3"/>
              </a:buClr>
              <a:buFont typeface="Georgia"/>
              <a:buChar char="•"/>
              <a:defRPr/>
            </a:pPr>
            <a:r>
              <a:rPr lang="en-US" dirty="0"/>
              <a:t>Germany – Adolf Hitler</a:t>
            </a:r>
          </a:p>
          <a:p>
            <a:pPr marL="365760" indent="-256032" eaLnBrk="1" fontAlgn="auto" hangingPunct="1">
              <a:spcAft>
                <a:spcPts val="0"/>
              </a:spcAft>
              <a:buClr>
                <a:schemeClr val="accent3"/>
              </a:buClr>
              <a:buFont typeface="Georgia"/>
              <a:buChar char="•"/>
              <a:defRPr/>
            </a:pPr>
            <a:r>
              <a:rPr lang="en-US" dirty="0"/>
              <a:t>Italy – Benito Mussolini</a:t>
            </a:r>
          </a:p>
          <a:p>
            <a:pPr marL="365760" indent="-256032" eaLnBrk="1" fontAlgn="auto" hangingPunct="1">
              <a:spcAft>
                <a:spcPts val="0"/>
              </a:spcAft>
              <a:buClr>
                <a:schemeClr val="accent3"/>
              </a:buClr>
              <a:buFont typeface="Georgia"/>
              <a:buChar char="•"/>
              <a:defRPr/>
            </a:pPr>
            <a:r>
              <a:rPr lang="en-US" dirty="0"/>
              <a:t>Japan – Emperor Hirohito &amp; Hideki </a:t>
            </a:r>
            <a:r>
              <a:rPr lang="en-US" dirty="0" err="1"/>
              <a:t>Tojo</a:t>
            </a:r>
            <a:endParaRPr lang="en-US" dirty="0"/>
          </a:p>
        </p:txBody>
      </p:sp>
      <p:pic>
        <p:nvPicPr>
          <p:cNvPr id="37893" name="Picture 4" descr="File:WWII.png"/>
          <p:cNvPicPr>
            <a:picLocks noChangeAspect="1" noChangeArrowheads="1"/>
          </p:cNvPicPr>
          <p:nvPr/>
        </p:nvPicPr>
        <p:blipFill>
          <a:blip r:embed="rId3" cstate="print">
            <a:extLst>
              <a:ext uri="{28A0092B-C50C-407E-A947-70E740481C1C}">
                <a14:useLocalDpi xmlns:a14="http://schemas.microsoft.com/office/drawing/2010/main" val="0"/>
              </a:ext>
            </a:extLst>
          </a:blip>
          <a:srcRect l="30727" r="6000"/>
          <a:stretch>
            <a:fillRect/>
          </a:stretch>
        </p:blipFill>
        <p:spPr bwMode="auto">
          <a:xfrm>
            <a:off x="0" y="3773488"/>
            <a:ext cx="4267200"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92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The Allied Powers</a:t>
            </a:r>
          </a:p>
        </p:txBody>
      </p:sp>
      <p:sp>
        <p:nvSpPr>
          <p:cNvPr id="3" name="Content Placeholder 2"/>
          <p:cNvSpPr>
            <a:spLocks noGrp="1"/>
          </p:cNvSpPr>
          <p:nvPr>
            <p:ph idx="1"/>
          </p:nvPr>
        </p:nvSpPr>
        <p:spPr>
          <a:xfrm>
            <a:off x="5410200" y="1600200"/>
            <a:ext cx="3505200" cy="4876800"/>
          </a:xfrm>
        </p:spPr>
        <p:txBody>
          <a:bodyPr/>
          <a:lstStyle/>
          <a:p>
            <a:r>
              <a:rPr lang="en-US" dirty="0"/>
              <a:t>United States</a:t>
            </a:r>
          </a:p>
          <a:p>
            <a:r>
              <a:rPr lang="en-US" dirty="0"/>
              <a:t>Great Britain</a:t>
            </a:r>
          </a:p>
          <a:p>
            <a:r>
              <a:rPr lang="en-US" dirty="0"/>
              <a:t>Soviet Union</a:t>
            </a:r>
          </a:p>
          <a:p>
            <a:r>
              <a:rPr lang="en-US" dirty="0"/>
              <a:t>French Resistance</a:t>
            </a:r>
          </a:p>
          <a:p>
            <a:r>
              <a:rPr lang="en-US" dirty="0"/>
              <a:t>China</a:t>
            </a:r>
          </a:p>
        </p:txBody>
      </p:sp>
      <p:pic>
        <p:nvPicPr>
          <p:cNvPr id="98306" name="Picture 2" descr="File:Tehran Conference, 1943.jpg">
            <a:hlinkClick r:id="rId2"/>
          </p:cNvPr>
          <p:cNvPicPr>
            <a:picLocks noChangeAspect="1" noChangeArrowheads="1"/>
          </p:cNvPicPr>
          <p:nvPr/>
        </p:nvPicPr>
        <p:blipFill>
          <a:blip r:embed="rId3" cstate="print"/>
          <a:srcRect/>
          <a:stretch>
            <a:fillRect/>
          </a:stretch>
        </p:blipFill>
        <p:spPr bwMode="auto">
          <a:xfrm>
            <a:off x="228600" y="1447800"/>
            <a:ext cx="4991100" cy="4057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8308" name="Picture 4" descr="http://www.ilmoamal.org/bms/attachments/course_pics/WWI-re.png"/>
          <p:cNvPicPr>
            <a:picLocks noChangeAspect="1" noChangeArrowheads="1"/>
          </p:cNvPicPr>
          <p:nvPr/>
        </p:nvPicPr>
        <p:blipFill>
          <a:blip r:embed="rId4" cstate="print">
            <a:clrChange>
              <a:clrFrom>
                <a:srgbClr val="FFFFFF"/>
              </a:clrFrom>
              <a:clrTo>
                <a:srgbClr val="FFFFFF">
                  <a:alpha val="0"/>
                </a:srgbClr>
              </a:clrTo>
            </a:clrChange>
          </a:blip>
          <a:srcRect r="6154"/>
          <a:stretch>
            <a:fillRect/>
          </a:stretch>
        </p:blipFill>
        <p:spPr bwMode="auto">
          <a:xfrm>
            <a:off x="4030983" y="4343400"/>
            <a:ext cx="5113017" cy="251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Freedoms” Speech</a:t>
            </a:r>
          </a:p>
        </p:txBody>
      </p:sp>
      <p:sp>
        <p:nvSpPr>
          <p:cNvPr id="3" name="Content Placeholder 2"/>
          <p:cNvSpPr>
            <a:spLocks noGrp="1"/>
          </p:cNvSpPr>
          <p:nvPr>
            <p:ph idx="1"/>
          </p:nvPr>
        </p:nvSpPr>
        <p:spPr/>
        <p:txBody>
          <a:bodyPr>
            <a:normAutofit fontScale="85000" lnSpcReduction="20000"/>
          </a:bodyPr>
          <a:lstStyle/>
          <a:p>
            <a:pPr marL="0" indent="0">
              <a:buNone/>
            </a:pPr>
            <a:r>
              <a:rPr lang="en-US" i="1" dirty="0"/>
              <a:t>In the future days, which we seek to make secure, we look forward to a world founded upon four essential human freedoms. The first is freedom of speech and expression—everywhere in the world. The second is freedom of every person to worship God in his own way—everywhere in the world. The third is freedom from want—which, translated into world terms, means economic understandings which will secure to every nation a healthy peacetime life for its inhabitants—everywhere in the world. The fourth is freedom from fear—which, translated into world terms, means a world-wide reduction of armaments to such a point and in such a thorough fashion that no nation will be in a position to commit an act of physical aggression against any neighbor—anywhere in the world. That is no vision of a distant millennium. It is a definite basis for a kind of world attainable in our own time and generation. That kind of world is the very antithesis of the so-called new order of tyranny which the dictators seek to create with the crash of a bomb.</a:t>
            </a:r>
          </a:p>
          <a:p>
            <a:pPr marL="0" indent="0" algn="r">
              <a:buNone/>
            </a:pPr>
            <a:r>
              <a:rPr lang="en-US" dirty="0"/>
              <a:t>		—Franklin D. Roosevelt, excerpted from the State of the Union Address to the Congress, January 6, 1941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609600"/>
            <a:ext cx="8229600" cy="1066800"/>
          </a:xfrm>
        </p:spPr>
        <p:txBody>
          <a:bodyPr/>
          <a:lstStyle/>
          <a:p>
            <a:pPr eaLnBrk="1" hangingPunct="1"/>
            <a:r>
              <a:rPr lang="en-US" dirty="0"/>
              <a:t>“Four Freedoms”</a:t>
            </a:r>
          </a:p>
        </p:txBody>
      </p:sp>
      <p:sp>
        <p:nvSpPr>
          <p:cNvPr id="240643" name="Rectangle 3"/>
          <p:cNvSpPr>
            <a:spLocks noGrp="1"/>
          </p:cNvSpPr>
          <p:nvPr>
            <p:ph idx="1"/>
          </p:nvPr>
        </p:nvSpPr>
        <p:spPr>
          <a:xfrm>
            <a:off x="228600" y="1752600"/>
            <a:ext cx="8686800" cy="4821238"/>
          </a:xfrm>
        </p:spPr>
        <p:txBody>
          <a:bodyPr>
            <a:noAutofit/>
          </a:bodyPr>
          <a:lstStyle/>
          <a:p>
            <a:pPr marL="365760" indent="-256032" eaLnBrk="1" fontAlgn="auto" hangingPunct="1">
              <a:spcAft>
                <a:spcPts val="0"/>
              </a:spcAft>
              <a:buClr>
                <a:schemeClr val="accent3"/>
              </a:buClr>
              <a:buFont typeface="Georgia"/>
              <a:buChar char="•"/>
              <a:defRPr/>
            </a:pPr>
            <a:r>
              <a:rPr lang="en-US" sz="2800" dirty="0"/>
              <a:t>At the 1941 State of the Union Address, FDR gave a speech in which he described four essential freedoms that the world should all enjoy:</a:t>
            </a:r>
          </a:p>
          <a:p>
            <a:pPr marL="640080" lvl="1" indent="-256032">
              <a:buClr>
                <a:schemeClr val="accent3"/>
              </a:buClr>
              <a:buFont typeface="Georgia"/>
              <a:buChar char="•"/>
              <a:defRPr/>
            </a:pPr>
            <a:r>
              <a:rPr lang="en-US" sz="2400" dirty="0"/>
              <a:t>Freedom of Speech</a:t>
            </a:r>
          </a:p>
          <a:p>
            <a:pPr marL="640080" lvl="1" indent="-256032">
              <a:buClr>
                <a:schemeClr val="accent3"/>
              </a:buClr>
              <a:buFont typeface="Georgia"/>
              <a:buChar char="•"/>
              <a:defRPr/>
            </a:pPr>
            <a:r>
              <a:rPr lang="en-US" sz="2400" dirty="0"/>
              <a:t>Freedom of Religion</a:t>
            </a:r>
          </a:p>
          <a:p>
            <a:pPr marL="640080" lvl="1" indent="-256032">
              <a:buClr>
                <a:schemeClr val="accent3"/>
              </a:buClr>
              <a:buFont typeface="Georgia"/>
              <a:buChar char="•"/>
              <a:defRPr/>
            </a:pPr>
            <a:r>
              <a:rPr lang="en-US" sz="2400" dirty="0"/>
              <a:t>Freedom from Want</a:t>
            </a:r>
          </a:p>
          <a:p>
            <a:pPr marL="640080" lvl="1" indent="-256032">
              <a:buClr>
                <a:schemeClr val="accent3"/>
              </a:buClr>
              <a:buFont typeface="Georgia"/>
              <a:buChar char="•"/>
              <a:defRPr/>
            </a:pPr>
            <a:r>
              <a:rPr lang="en-US" sz="2400" dirty="0"/>
              <a:t>Freedom from Fear</a:t>
            </a:r>
          </a:p>
          <a:p>
            <a:pPr marL="365760" indent="-256032" eaLnBrk="1" fontAlgn="auto" hangingPunct="1">
              <a:spcAft>
                <a:spcPts val="0"/>
              </a:spcAft>
              <a:buClr>
                <a:schemeClr val="accent3"/>
              </a:buClr>
              <a:buFont typeface="Georgia"/>
              <a:buChar char="•"/>
              <a:defRPr/>
            </a:pPr>
            <a:r>
              <a:rPr lang="en-US" sz="2800" dirty="0"/>
              <a:t>They would later be included in the UN’s Universal Declaration of Human Rights and inspire Norman Rockwell to paint four illustrations of the ideals for the cover of the Saturday Evening Post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124200"/>
            <a:ext cx="8229600" cy="1143000"/>
          </a:xfrm>
        </p:spPr>
        <p:txBody>
          <a:bodyPr>
            <a:normAutofit fontScale="90000"/>
          </a:bodyPr>
          <a:lstStyle/>
          <a:p>
            <a:pPr marL="457200" indent="-457200" algn="ctr"/>
            <a:r>
              <a:rPr lang="en-US" dirty="0"/>
              <a:t>1. Largely designed by Great Britain, France, Italy, and the U.S.</a:t>
            </a:r>
          </a:p>
        </p:txBody>
      </p:sp>
    </p:spTree>
    <p:extLst>
      <p:ext uri="{BB962C8B-B14F-4D97-AF65-F5344CB8AC3E}">
        <p14:creationId xmlns:p14="http://schemas.microsoft.com/office/powerpoint/2010/main" val="42526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http://images.art.com/images/products/regular/13212000/13212965.jpg"/>
          <p:cNvPicPr>
            <a:picLocks noChangeAspect="1" noChangeArrowheads="1"/>
          </p:cNvPicPr>
          <p:nvPr/>
        </p:nvPicPr>
        <p:blipFill>
          <a:blip r:embed="rId2" cstate="print"/>
          <a:srcRect/>
          <a:stretch>
            <a:fillRect/>
          </a:stretch>
        </p:blipFill>
        <p:spPr bwMode="auto">
          <a:xfrm>
            <a:off x="0" y="0"/>
            <a:ext cx="2786063"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5" name="Picture 12" descr="http://letshavefunwithenglish.com/projects/country_film/images/rockwell_freedom_from_fear.jpg"/>
          <p:cNvPicPr>
            <a:picLocks noChangeAspect="1" noChangeArrowheads="1"/>
          </p:cNvPicPr>
          <p:nvPr/>
        </p:nvPicPr>
        <p:blipFill>
          <a:blip r:embed="rId3" cstate="print"/>
          <a:srcRect/>
          <a:stretch>
            <a:fillRect/>
          </a:stretch>
        </p:blipFill>
        <p:spPr bwMode="auto">
          <a:xfrm>
            <a:off x="4343400" y="0"/>
            <a:ext cx="2743200"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6" name="Picture 14" descr="http://artseverydayliving.com/blog/wp-content/uploads/2011/11/rockwell_want3.jpg"/>
          <p:cNvPicPr>
            <a:picLocks noChangeAspect="1" noChangeArrowheads="1"/>
          </p:cNvPicPr>
          <p:nvPr/>
        </p:nvPicPr>
        <p:blipFill>
          <a:blip r:embed="rId4" cstate="print"/>
          <a:srcRect/>
          <a:stretch>
            <a:fillRect/>
          </a:stretch>
        </p:blipFill>
        <p:spPr bwMode="auto">
          <a:xfrm>
            <a:off x="1752600" y="3255963"/>
            <a:ext cx="2779713" cy="3602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7" name="Picture 16" descr="http://www.saturdayeveningpost.com/wp-content/uploads/satevepost/illustration_rockwell_freedom_of_religion.jpg"/>
          <p:cNvPicPr>
            <a:picLocks noChangeAspect="1" noChangeArrowheads="1"/>
          </p:cNvPicPr>
          <p:nvPr/>
        </p:nvPicPr>
        <p:blipFill>
          <a:blip r:embed="rId5" cstate="print"/>
          <a:srcRect/>
          <a:stretch>
            <a:fillRect/>
          </a:stretch>
        </p:blipFill>
        <p:spPr bwMode="auto">
          <a:xfrm>
            <a:off x="6003925" y="3290888"/>
            <a:ext cx="3138488" cy="3602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2057400" y="381000"/>
            <a:ext cx="2206052" cy="954107"/>
          </a:xfrm>
          <a:prstGeom prst="rect">
            <a:avLst/>
          </a:prstGeom>
          <a:noFill/>
        </p:spPr>
        <p:txBody>
          <a:bodyPr wrap="none" lIns="91440" tIns="45720" rIns="91440" bIns="45720">
            <a:spAutoFit/>
          </a:bodyPr>
          <a:lstStyle/>
          <a:p>
            <a:pPr algn="ctr"/>
            <a:r>
              <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Freedom of</a:t>
            </a:r>
          </a:p>
          <a:p>
            <a:pPr algn="ctr"/>
            <a:r>
              <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Speech</a:t>
            </a:r>
          </a:p>
        </p:txBody>
      </p:sp>
      <p:sp>
        <p:nvSpPr>
          <p:cNvPr id="7" name="Rectangle 6"/>
          <p:cNvSpPr/>
          <p:nvPr/>
        </p:nvSpPr>
        <p:spPr>
          <a:xfrm>
            <a:off x="228600" y="3733800"/>
            <a:ext cx="2005164" cy="954107"/>
          </a:xfrm>
          <a:prstGeom prst="rect">
            <a:avLst/>
          </a:prstGeom>
          <a:noFill/>
        </p:spPr>
        <p:txBody>
          <a:bodyPr wrap="none" lIns="91440" tIns="45720" rIns="91440" bIns="45720">
            <a:spAutoFit/>
          </a:bodyPr>
          <a:lstStyle/>
          <a:p>
            <a:pPr algn="ctr"/>
            <a:r>
              <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Freedom</a:t>
            </a:r>
          </a:p>
          <a:p>
            <a:pPr algn="ct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from Want</a:t>
            </a:r>
            <a:endPar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Rectangle 7"/>
          <p:cNvSpPr/>
          <p:nvPr/>
        </p:nvSpPr>
        <p:spPr>
          <a:xfrm>
            <a:off x="4572000" y="5903893"/>
            <a:ext cx="2206052" cy="954107"/>
          </a:xfrm>
          <a:prstGeom prst="rect">
            <a:avLst/>
          </a:prstGeom>
          <a:noFill/>
        </p:spPr>
        <p:txBody>
          <a:bodyPr wrap="none" lIns="91440" tIns="45720" rIns="91440" bIns="45720">
            <a:spAutoFit/>
          </a:bodyPr>
          <a:lstStyle/>
          <a:p>
            <a:pPr algn="ctr"/>
            <a:r>
              <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Freedom of</a:t>
            </a:r>
          </a:p>
          <a:p>
            <a:pPr algn="ctr"/>
            <a:r>
              <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Worship</a:t>
            </a:r>
          </a:p>
        </p:txBody>
      </p:sp>
      <p:sp>
        <p:nvSpPr>
          <p:cNvPr id="9" name="Rectangle 8"/>
          <p:cNvSpPr/>
          <p:nvPr/>
        </p:nvSpPr>
        <p:spPr>
          <a:xfrm>
            <a:off x="6934200" y="381000"/>
            <a:ext cx="1899879" cy="954107"/>
          </a:xfrm>
          <a:prstGeom prst="rect">
            <a:avLst/>
          </a:prstGeom>
          <a:noFill/>
        </p:spPr>
        <p:txBody>
          <a:bodyPr wrap="none" lIns="91440" tIns="45720" rIns="91440" bIns="45720">
            <a:spAutoFit/>
          </a:bodyPr>
          <a:lstStyle/>
          <a:p>
            <a:pPr algn="ctr"/>
            <a:r>
              <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Freedom</a:t>
            </a:r>
          </a:p>
          <a:p>
            <a:pPr algn="ct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from Fear</a:t>
            </a:r>
            <a:endPar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895600"/>
            <a:ext cx="8229600" cy="1447800"/>
          </a:xfrm>
        </p:spPr>
        <p:txBody>
          <a:bodyPr>
            <a:normAutofit/>
          </a:bodyPr>
          <a:lstStyle/>
          <a:p>
            <a:pPr marL="457200" indent="-457200" algn="ctr"/>
            <a:r>
              <a:rPr lang="en-US" dirty="0"/>
              <a:t>2. The Treaty was designed to create a “just and lasting peace”</a:t>
            </a:r>
          </a:p>
        </p:txBody>
      </p:sp>
    </p:spTree>
    <p:extLst>
      <p:ext uri="{BB962C8B-B14F-4D97-AF65-F5344CB8AC3E}">
        <p14:creationId xmlns:p14="http://schemas.microsoft.com/office/powerpoint/2010/main" val="42591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38200" y="3200400"/>
            <a:ext cx="7391400" cy="1143000"/>
          </a:xfrm>
        </p:spPr>
        <p:txBody>
          <a:bodyPr>
            <a:normAutofit fontScale="90000"/>
          </a:bodyPr>
          <a:lstStyle/>
          <a:p>
            <a:pPr marL="457200" indent="-457200" algn="ctr"/>
            <a:r>
              <a:rPr lang="en-US" dirty="0"/>
              <a:t>3. Austria-Hungary officially blamed for the war</a:t>
            </a:r>
          </a:p>
        </p:txBody>
      </p:sp>
    </p:spTree>
    <p:extLst>
      <p:ext uri="{BB962C8B-B14F-4D97-AF65-F5344CB8AC3E}">
        <p14:creationId xmlns:p14="http://schemas.microsoft.com/office/powerpoint/2010/main" val="7448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124200"/>
            <a:ext cx="8229600" cy="1143000"/>
          </a:xfrm>
        </p:spPr>
        <p:txBody>
          <a:bodyPr/>
          <a:lstStyle/>
          <a:p>
            <a:pPr marL="457200" indent="-457200" algn="ctr"/>
            <a:r>
              <a:rPr lang="en-US" dirty="0"/>
              <a:t>4. Germany stripped of its military</a:t>
            </a:r>
          </a:p>
        </p:txBody>
      </p:sp>
    </p:spTree>
    <p:extLst>
      <p:ext uri="{BB962C8B-B14F-4D97-AF65-F5344CB8AC3E}">
        <p14:creationId xmlns:p14="http://schemas.microsoft.com/office/powerpoint/2010/main" val="259532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3031</TotalTime>
  <Words>1703</Words>
  <Application>Microsoft Office PowerPoint</Application>
  <PresentationFormat>On-screen Show (4:3)</PresentationFormat>
  <Paragraphs>199</Paragraphs>
  <Slides>60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Albertus</vt:lpstr>
      <vt:lpstr>Arial</vt:lpstr>
      <vt:lpstr>Arial Black</vt:lpstr>
      <vt:lpstr>Baskerville Old Face</vt:lpstr>
      <vt:lpstr>Calibri</vt:lpstr>
      <vt:lpstr>Century</vt:lpstr>
      <vt:lpstr>Georgia</vt:lpstr>
      <vt:lpstr>Stencil</vt:lpstr>
      <vt:lpstr>Clarity</vt:lpstr>
      <vt:lpstr>Second Semester Overview</vt:lpstr>
      <vt:lpstr>Topics We Will Cover the rest of the Semester</vt:lpstr>
      <vt:lpstr>World War II Begins</vt:lpstr>
      <vt:lpstr>How The Great War Caused WWII</vt:lpstr>
      <vt:lpstr>Treaty of Versailles Review: True or False?</vt:lpstr>
      <vt:lpstr>1. Largely designed by Great Britain, France, Italy, and the U.S.</vt:lpstr>
      <vt:lpstr>2. The Treaty was designed to create a “just and lasting peace”</vt:lpstr>
      <vt:lpstr>3. Austria-Hungary officially blamed for the war</vt:lpstr>
      <vt:lpstr>4. Germany stripped of its military</vt:lpstr>
      <vt:lpstr>5. Central Powers stripped of their territories</vt:lpstr>
      <vt:lpstr>6. Germany required to pay reparations</vt:lpstr>
      <vt:lpstr>7. Created a “general association of nations” that would protect “great and small states alike”</vt:lpstr>
      <vt:lpstr>8. Was a cause of German hyperinflation after the war</vt:lpstr>
      <vt:lpstr>Hitler Defies the Versailles Treaty</vt:lpstr>
      <vt:lpstr>PowerPoint Presentation</vt:lpstr>
      <vt:lpstr> </vt:lpstr>
      <vt:lpstr>PowerPoint Presentation</vt:lpstr>
      <vt:lpstr>PowerPoint Presentation</vt:lpstr>
      <vt:lpstr>Hitler Makes Friends (Yes, even genocidal megalomaniacs have friends… sorta)</vt:lpstr>
      <vt:lpstr>PowerPoint Presentation</vt:lpstr>
      <vt:lpstr>The War Begins!</vt:lpstr>
      <vt:lpstr>PowerPoint Presentation</vt:lpstr>
      <vt:lpstr>PowerPoint Presentation</vt:lpstr>
      <vt:lpstr>PowerPoint Presentation</vt:lpstr>
      <vt:lpstr>“Blitzkrieg”</vt:lpstr>
      <vt:lpstr>The Invasion of France</vt:lpstr>
      <vt:lpstr>PowerPoint Presentation</vt:lpstr>
      <vt:lpstr>American “Neutrality”</vt:lpstr>
      <vt:lpstr>Post-war America</vt:lpstr>
      <vt:lpstr>American Neutrality</vt:lpstr>
      <vt:lpstr>PowerPoint Presentation</vt:lpstr>
      <vt:lpstr>PowerPoint Presentation</vt:lpstr>
      <vt:lpstr>PowerPoint Presentation</vt:lpstr>
      <vt:lpstr>PowerPoint Presentation</vt:lpstr>
      <vt:lpstr>PowerPoint Presentation</vt:lpstr>
      <vt:lpstr>American Neutrality is Tested</vt:lpstr>
      <vt:lpstr>American Neutrality is Tested</vt:lpstr>
      <vt:lpstr>Japan Seeks an Empire</vt:lpstr>
      <vt:lpstr>Imperial Japan</vt:lpstr>
      <vt:lpstr>Japan Seeks An Empire</vt:lpstr>
      <vt:lpstr>Japan Seeks An Empire</vt:lpstr>
      <vt:lpstr>“A date which will live in infamy”</vt:lpstr>
      <vt:lpstr>The “Surprise” attack on Pearl Harbor</vt:lpstr>
      <vt:lpstr>Oahu, 1940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December 8, 1941 – The U.S. Goes to War</vt:lpstr>
      <vt:lpstr>PowerPoint Presentation</vt:lpstr>
      <vt:lpstr>PowerPoint Presentation</vt:lpstr>
      <vt:lpstr>Pearl Harbor Memorial</vt:lpstr>
      <vt:lpstr>The Axis Powers</vt:lpstr>
      <vt:lpstr>The Allied Powers</vt:lpstr>
      <vt:lpstr>“Four Freedoms” Speech</vt:lpstr>
      <vt:lpstr>“Four Freedoms”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dc:creator>
  <cp:lastModifiedBy>David Cummings</cp:lastModifiedBy>
  <cp:revision>51</cp:revision>
  <dcterms:created xsi:type="dcterms:W3CDTF">2013-01-05T23:10:54Z</dcterms:created>
  <dcterms:modified xsi:type="dcterms:W3CDTF">2024-02-05T20:18:24Z</dcterms:modified>
</cp:coreProperties>
</file>