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2" r:id="rId1"/>
    <p:sldMasterId id="2147484483" r:id="rId2"/>
  </p:sldMasterIdLst>
  <p:notesMasterIdLst>
    <p:notesMasterId r:id="rId77"/>
  </p:notesMasterIdLst>
  <p:sldIdLst>
    <p:sldId id="507" r:id="rId3"/>
    <p:sldId id="513" r:id="rId4"/>
    <p:sldId id="627" r:id="rId5"/>
    <p:sldId id="628" r:id="rId6"/>
    <p:sldId id="483" r:id="rId7"/>
    <p:sldId id="549" r:id="rId8"/>
    <p:sldId id="550" r:id="rId9"/>
    <p:sldId id="548" r:id="rId10"/>
    <p:sldId id="551" r:id="rId11"/>
    <p:sldId id="526" r:id="rId12"/>
    <p:sldId id="553" r:id="rId13"/>
    <p:sldId id="629" r:id="rId14"/>
    <p:sldId id="525" r:id="rId15"/>
    <p:sldId id="557" r:id="rId16"/>
    <p:sldId id="527" r:id="rId17"/>
    <p:sldId id="630" r:id="rId18"/>
    <p:sldId id="632" r:id="rId19"/>
    <p:sldId id="488" r:id="rId20"/>
    <p:sldId id="558" r:id="rId21"/>
    <p:sldId id="559" r:id="rId22"/>
    <p:sldId id="560" r:id="rId23"/>
    <p:sldId id="561" r:id="rId24"/>
    <p:sldId id="563" r:id="rId25"/>
    <p:sldId id="564" r:id="rId26"/>
    <p:sldId id="568" r:id="rId27"/>
    <p:sldId id="633" r:id="rId28"/>
    <p:sldId id="634" r:id="rId29"/>
    <p:sldId id="571" r:id="rId30"/>
    <p:sldId id="635" r:id="rId31"/>
    <p:sldId id="499" r:id="rId32"/>
    <p:sldId id="573" r:id="rId33"/>
    <p:sldId id="637" r:id="rId34"/>
    <p:sldId id="638" r:id="rId35"/>
    <p:sldId id="640" r:id="rId36"/>
    <p:sldId id="639" r:id="rId37"/>
    <p:sldId id="624" r:id="rId38"/>
    <p:sldId id="607" r:id="rId39"/>
    <p:sldId id="528" r:id="rId40"/>
    <p:sldId id="655" r:id="rId41"/>
    <p:sldId id="656" r:id="rId42"/>
    <p:sldId id="658" r:id="rId43"/>
    <p:sldId id="661" r:id="rId44"/>
    <p:sldId id="662" r:id="rId45"/>
    <p:sldId id="667" r:id="rId46"/>
    <p:sldId id="665" r:id="rId47"/>
    <p:sldId id="663" r:id="rId48"/>
    <p:sldId id="664" r:id="rId49"/>
    <p:sldId id="660" r:id="rId50"/>
    <p:sldId id="646" r:id="rId51"/>
    <p:sldId id="647" r:id="rId52"/>
    <p:sldId id="648" r:id="rId53"/>
    <p:sldId id="649" r:id="rId54"/>
    <p:sldId id="490" r:id="rId55"/>
    <p:sldId id="641" r:id="rId56"/>
    <p:sldId id="643" r:id="rId57"/>
    <p:sldId id="644" r:id="rId58"/>
    <p:sldId id="681" r:id="rId59"/>
    <p:sldId id="671" r:id="rId60"/>
    <p:sldId id="672" r:id="rId61"/>
    <p:sldId id="673" r:id="rId62"/>
    <p:sldId id="683" r:id="rId63"/>
    <p:sldId id="506" r:id="rId64"/>
    <p:sldId id="680" r:id="rId65"/>
    <p:sldId id="682" r:id="rId66"/>
    <p:sldId id="670" r:id="rId67"/>
    <p:sldId id="677" r:id="rId68"/>
    <p:sldId id="676" r:id="rId69"/>
    <p:sldId id="679" r:id="rId70"/>
    <p:sldId id="504" r:id="rId71"/>
    <p:sldId id="685" r:id="rId72"/>
    <p:sldId id="687" r:id="rId73"/>
    <p:sldId id="678" r:id="rId74"/>
    <p:sldId id="686" r:id="rId75"/>
    <p:sldId id="684" r:id="rId7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9200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657" autoAdjust="0"/>
  </p:normalViewPr>
  <p:slideViewPr>
    <p:cSldViewPr>
      <p:cViewPr varScale="1">
        <p:scale>
          <a:sx n="76" d="100"/>
          <a:sy n="76" d="100"/>
        </p:scale>
        <p:origin x="1824" y="90"/>
      </p:cViewPr>
      <p:guideLst>
        <p:guide orient="horz" pos="2160"/>
        <p:guide pos="2880"/>
      </p:guideLst>
    </p:cSldViewPr>
  </p:slideViewPr>
  <p:notesTextViewPr>
    <p:cViewPr>
      <p:scale>
        <a:sx n="100" d="100"/>
        <a:sy n="100" d="100"/>
      </p:scale>
      <p:origin x="0" y="0"/>
    </p:cViewPr>
  </p:notesTextViewPr>
  <p:sorterViewPr>
    <p:cViewPr>
      <p:scale>
        <a:sx n="50" d="100"/>
        <a:sy n="50" d="100"/>
      </p:scale>
      <p:origin x="0" y="117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D116FB7B-0F7F-4EFC-9FE3-01BF7090DF2D}" type="datetimeFigureOut">
              <a:rPr lang="en-US" altLang="en-US"/>
              <a:pPr/>
              <a:t>2/6/2017</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00F9437F-F3F9-4CC6-8E00-715F0F34E897}" type="slidenum">
              <a:rPr lang="en-US" altLang="en-US"/>
              <a:pPr/>
              <a:t>‹#›</a:t>
            </a:fld>
            <a:endParaRPr lang="en-US" altLang="en-US"/>
          </a:p>
        </p:txBody>
      </p:sp>
    </p:spTree>
    <p:extLst>
      <p:ext uri="{BB962C8B-B14F-4D97-AF65-F5344CB8AC3E}">
        <p14:creationId xmlns:p14="http://schemas.microsoft.com/office/powerpoint/2010/main" val="32357446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ＭＳ Ｐゴシック"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AD10842-DE7B-4AE8-883B-DC566048170E}" type="slidenum">
              <a:rPr lang="en-US" altLang="en-US" sz="1200">
                <a:latin typeface="Calibri" pitchFamily="34" charset="0"/>
              </a:rPr>
              <a:pPr eaLnBrk="1" hangingPunct="1"/>
              <a:t>1</a:t>
            </a:fld>
            <a:endParaRPr lang="en-US" altLang="en-US" sz="1200">
              <a:latin typeface="Calibri" pitchFamily="34" charset="0"/>
            </a:endParaRPr>
          </a:p>
        </p:txBody>
      </p:sp>
    </p:spTree>
    <p:extLst>
      <p:ext uri="{BB962C8B-B14F-4D97-AF65-F5344CB8AC3E}">
        <p14:creationId xmlns:p14="http://schemas.microsoft.com/office/powerpoint/2010/main" val="2616152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0F90048-4B11-46DF-A3C4-4F87C6091C3C}" type="slidenum">
              <a:rPr lang="en-US" altLang="en-US" sz="1200">
                <a:latin typeface="Calibri" pitchFamily="34" charset="0"/>
              </a:rPr>
              <a:pPr eaLnBrk="1" hangingPunct="1"/>
              <a:t>13</a:t>
            </a:fld>
            <a:endParaRPr lang="en-US" altLang="en-US" sz="1200">
              <a:latin typeface="Calibri" pitchFamily="34" charset="0"/>
            </a:endParaRPr>
          </a:p>
        </p:txBody>
      </p:sp>
    </p:spTree>
    <p:extLst>
      <p:ext uri="{BB962C8B-B14F-4D97-AF65-F5344CB8AC3E}">
        <p14:creationId xmlns:p14="http://schemas.microsoft.com/office/powerpoint/2010/main" val="1741599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29CF6546-17BC-446C-94FF-F4D521AF5A2D}" type="slidenum">
              <a:rPr lang="en-US" altLang="en-US" sz="1200">
                <a:latin typeface="Calibri" pitchFamily="34" charset="0"/>
              </a:rPr>
              <a:pPr eaLnBrk="1" hangingPunct="1"/>
              <a:t>14</a:t>
            </a:fld>
            <a:endParaRPr lang="en-US" altLang="en-US" sz="1200">
              <a:latin typeface="Calibri" pitchFamily="34" charset="0"/>
            </a:endParaRPr>
          </a:p>
        </p:txBody>
      </p:sp>
    </p:spTree>
    <p:extLst>
      <p:ext uri="{BB962C8B-B14F-4D97-AF65-F5344CB8AC3E}">
        <p14:creationId xmlns:p14="http://schemas.microsoft.com/office/powerpoint/2010/main" val="3060929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76C2F3B-64BC-4530-A945-43AA6BC1C86C}" type="slidenum">
              <a:rPr lang="en-US" altLang="en-US" sz="1200">
                <a:latin typeface="Calibri" pitchFamily="34" charset="0"/>
              </a:rPr>
              <a:pPr eaLnBrk="1" hangingPunct="1"/>
              <a:t>15</a:t>
            </a:fld>
            <a:endParaRPr lang="en-US" altLang="en-US" sz="1200">
              <a:latin typeface="Calibri" pitchFamily="34" charset="0"/>
            </a:endParaRPr>
          </a:p>
        </p:txBody>
      </p:sp>
    </p:spTree>
    <p:extLst>
      <p:ext uri="{BB962C8B-B14F-4D97-AF65-F5344CB8AC3E}">
        <p14:creationId xmlns:p14="http://schemas.microsoft.com/office/powerpoint/2010/main" val="1677026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5940DAF-EDAF-41A2-A9C9-6FDB3A0A5BA3}" type="slidenum">
              <a:rPr lang="en-US" altLang="en-US" sz="1200">
                <a:latin typeface="Calibri" pitchFamily="34" charset="0"/>
              </a:rPr>
              <a:pPr eaLnBrk="1" hangingPunct="1"/>
              <a:t>18</a:t>
            </a:fld>
            <a:endParaRPr lang="en-US" altLang="en-US" sz="1200">
              <a:latin typeface="Calibri" pitchFamily="34" charset="0"/>
            </a:endParaRPr>
          </a:p>
        </p:txBody>
      </p:sp>
    </p:spTree>
    <p:extLst>
      <p:ext uri="{BB962C8B-B14F-4D97-AF65-F5344CB8AC3E}">
        <p14:creationId xmlns:p14="http://schemas.microsoft.com/office/powerpoint/2010/main" val="21457754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7756B0C4-06F3-441D-A056-D6D8D216D250}" type="slidenum">
              <a:rPr lang="en-US" altLang="en-US" sz="1200">
                <a:latin typeface="Calibri" pitchFamily="34" charset="0"/>
              </a:rPr>
              <a:pPr eaLnBrk="1" hangingPunct="1"/>
              <a:t>19</a:t>
            </a:fld>
            <a:endParaRPr lang="en-US" altLang="en-US" sz="1200">
              <a:latin typeface="Calibri" pitchFamily="34" charset="0"/>
            </a:endParaRPr>
          </a:p>
        </p:txBody>
      </p:sp>
    </p:spTree>
    <p:extLst>
      <p:ext uri="{BB962C8B-B14F-4D97-AF65-F5344CB8AC3E}">
        <p14:creationId xmlns:p14="http://schemas.microsoft.com/office/powerpoint/2010/main" val="4208749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DD3A2F0-10D4-4B80-9D64-85514860E42B}" type="slidenum">
              <a:rPr lang="en-US" altLang="en-US" sz="1200">
                <a:latin typeface="Calibri" pitchFamily="34" charset="0"/>
              </a:rPr>
              <a:pPr eaLnBrk="1" hangingPunct="1"/>
              <a:t>20</a:t>
            </a:fld>
            <a:endParaRPr lang="en-US" altLang="en-US" sz="1200">
              <a:latin typeface="Calibri" pitchFamily="34" charset="0"/>
            </a:endParaRPr>
          </a:p>
        </p:txBody>
      </p:sp>
    </p:spTree>
    <p:extLst>
      <p:ext uri="{BB962C8B-B14F-4D97-AF65-F5344CB8AC3E}">
        <p14:creationId xmlns:p14="http://schemas.microsoft.com/office/powerpoint/2010/main" val="3711761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1DA2739-9560-43D7-9A6D-BDBF50B200D1}" type="slidenum">
              <a:rPr lang="en-US" altLang="en-US" sz="1200">
                <a:latin typeface="Calibri" pitchFamily="34" charset="0"/>
              </a:rPr>
              <a:pPr eaLnBrk="1" hangingPunct="1"/>
              <a:t>21</a:t>
            </a:fld>
            <a:endParaRPr lang="en-US" altLang="en-US" sz="1200">
              <a:latin typeface="Calibri" pitchFamily="34" charset="0"/>
            </a:endParaRPr>
          </a:p>
        </p:txBody>
      </p:sp>
    </p:spTree>
    <p:extLst>
      <p:ext uri="{BB962C8B-B14F-4D97-AF65-F5344CB8AC3E}">
        <p14:creationId xmlns:p14="http://schemas.microsoft.com/office/powerpoint/2010/main" val="1621839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27311A7-3CB1-4F8D-8715-56FFB05341BE}" type="slidenum">
              <a:rPr lang="en-US" altLang="en-US" sz="1200">
                <a:latin typeface="Calibri" pitchFamily="34" charset="0"/>
              </a:rPr>
              <a:pPr eaLnBrk="1" hangingPunct="1"/>
              <a:t>22</a:t>
            </a:fld>
            <a:endParaRPr lang="en-US" altLang="en-US" sz="1200">
              <a:latin typeface="Calibri" pitchFamily="34" charset="0"/>
            </a:endParaRPr>
          </a:p>
        </p:txBody>
      </p:sp>
    </p:spTree>
    <p:extLst>
      <p:ext uri="{BB962C8B-B14F-4D97-AF65-F5344CB8AC3E}">
        <p14:creationId xmlns:p14="http://schemas.microsoft.com/office/powerpoint/2010/main" val="23439245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6FF7D43-48D7-43F0-85F2-171E91EEFA6C}" type="slidenum">
              <a:rPr lang="en-US" altLang="en-US" sz="1200">
                <a:latin typeface="Calibri" pitchFamily="34" charset="0"/>
              </a:rPr>
              <a:pPr eaLnBrk="1" hangingPunct="1"/>
              <a:t>23</a:t>
            </a:fld>
            <a:endParaRPr lang="en-US" altLang="en-US" sz="1200">
              <a:latin typeface="Calibri" pitchFamily="34" charset="0"/>
            </a:endParaRPr>
          </a:p>
        </p:txBody>
      </p:sp>
    </p:spTree>
    <p:extLst>
      <p:ext uri="{BB962C8B-B14F-4D97-AF65-F5344CB8AC3E}">
        <p14:creationId xmlns:p14="http://schemas.microsoft.com/office/powerpoint/2010/main" val="2665078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4CA05D1E-7038-450A-93A3-6A5D5D0E28CA}" type="slidenum">
              <a:rPr lang="en-US" altLang="en-US" sz="1200">
                <a:latin typeface="Calibri" pitchFamily="34" charset="0"/>
              </a:rPr>
              <a:pPr eaLnBrk="1" hangingPunct="1"/>
              <a:t>24</a:t>
            </a:fld>
            <a:endParaRPr lang="en-US" altLang="en-US" sz="1200">
              <a:latin typeface="Calibri" pitchFamily="34" charset="0"/>
            </a:endParaRPr>
          </a:p>
        </p:txBody>
      </p:sp>
    </p:spTree>
    <p:extLst>
      <p:ext uri="{BB962C8B-B14F-4D97-AF65-F5344CB8AC3E}">
        <p14:creationId xmlns:p14="http://schemas.microsoft.com/office/powerpoint/2010/main" val="2456835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B8B2186-3743-4846-8B9B-19CB0E0F124D}" type="slidenum">
              <a:rPr lang="en-US" altLang="en-US" sz="1200">
                <a:latin typeface="Calibri" pitchFamily="34" charset="0"/>
              </a:rPr>
              <a:pPr eaLnBrk="1" hangingPunct="1"/>
              <a:t>2</a:t>
            </a:fld>
            <a:endParaRPr lang="en-US" altLang="en-US" sz="1200">
              <a:latin typeface="Calibri" pitchFamily="34" charset="0"/>
            </a:endParaRPr>
          </a:p>
        </p:txBody>
      </p:sp>
    </p:spTree>
    <p:extLst>
      <p:ext uri="{BB962C8B-B14F-4D97-AF65-F5344CB8AC3E}">
        <p14:creationId xmlns:p14="http://schemas.microsoft.com/office/powerpoint/2010/main" val="12109102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79FBC7FD-CCE9-4BCF-A9DA-626C40CB18A7}" type="slidenum">
              <a:rPr lang="en-US" altLang="en-US" sz="1200">
                <a:latin typeface="Calibri" pitchFamily="34" charset="0"/>
              </a:rPr>
              <a:pPr eaLnBrk="1" hangingPunct="1"/>
              <a:t>25</a:t>
            </a:fld>
            <a:endParaRPr lang="en-US" altLang="en-US" sz="1200">
              <a:latin typeface="Calibri" pitchFamily="34" charset="0"/>
            </a:endParaRPr>
          </a:p>
        </p:txBody>
      </p:sp>
    </p:spTree>
    <p:extLst>
      <p:ext uri="{BB962C8B-B14F-4D97-AF65-F5344CB8AC3E}">
        <p14:creationId xmlns:p14="http://schemas.microsoft.com/office/powerpoint/2010/main" val="166699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10C7FD8-0207-48B8-A324-794202F3C37E}" type="slidenum">
              <a:rPr lang="en-US" altLang="en-US" sz="1200">
                <a:latin typeface="Calibri" pitchFamily="34" charset="0"/>
              </a:rPr>
              <a:pPr eaLnBrk="1" hangingPunct="1"/>
              <a:t>26</a:t>
            </a:fld>
            <a:endParaRPr lang="en-US" altLang="en-US" sz="1200">
              <a:latin typeface="Calibri" pitchFamily="34" charset="0"/>
            </a:endParaRPr>
          </a:p>
        </p:txBody>
      </p:sp>
    </p:spTree>
    <p:extLst>
      <p:ext uri="{BB962C8B-B14F-4D97-AF65-F5344CB8AC3E}">
        <p14:creationId xmlns:p14="http://schemas.microsoft.com/office/powerpoint/2010/main" val="10508930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F1F974C-2497-49FA-B8C4-4976A37E7201}" type="slidenum">
              <a:rPr lang="en-US" altLang="en-US" sz="1200">
                <a:latin typeface="Calibri" pitchFamily="34" charset="0"/>
              </a:rPr>
              <a:pPr eaLnBrk="1" hangingPunct="1"/>
              <a:t>28</a:t>
            </a:fld>
            <a:endParaRPr lang="en-US" altLang="en-US" sz="1200">
              <a:latin typeface="Calibri" pitchFamily="34" charset="0"/>
            </a:endParaRPr>
          </a:p>
        </p:txBody>
      </p:sp>
    </p:spTree>
    <p:extLst>
      <p:ext uri="{BB962C8B-B14F-4D97-AF65-F5344CB8AC3E}">
        <p14:creationId xmlns:p14="http://schemas.microsoft.com/office/powerpoint/2010/main" val="4141647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89C0A4A2-B516-4E11-95D6-29B55DC3A333}" type="slidenum">
              <a:rPr lang="en-US" altLang="en-US" sz="1200">
                <a:latin typeface="Calibri" pitchFamily="34" charset="0"/>
              </a:rPr>
              <a:pPr eaLnBrk="1" hangingPunct="1"/>
              <a:t>29</a:t>
            </a:fld>
            <a:endParaRPr lang="en-US" altLang="en-US" sz="1200">
              <a:latin typeface="Calibri" pitchFamily="34" charset="0"/>
            </a:endParaRPr>
          </a:p>
        </p:txBody>
      </p:sp>
    </p:spTree>
    <p:extLst>
      <p:ext uri="{BB962C8B-B14F-4D97-AF65-F5344CB8AC3E}">
        <p14:creationId xmlns:p14="http://schemas.microsoft.com/office/powerpoint/2010/main" val="3359855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Press conferences only for female journalists</a:t>
            </a:r>
          </a:p>
          <a:p>
            <a:r>
              <a:rPr lang="en-US" altLang="en-US"/>
              <a:t>Marian Anderson, Tuskegee Airmen, Internment</a:t>
            </a:r>
          </a:p>
          <a:p>
            <a:r>
              <a:rPr lang="en-US" altLang="en-US"/>
              <a:t>UN Declaration of Human Rights</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48F60EED-043D-42D4-9603-A98938AF30D3}" type="slidenum">
              <a:rPr lang="en-US" altLang="en-US" sz="1200">
                <a:latin typeface="Calibri" pitchFamily="34" charset="0"/>
              </a:rPr>
              <a:pPr eaLnBrk="1" hangingPunct="1"/>
              <a:t>30</a:t>
            </a:fld>
            <a:endParaRPr lang="en-US" altLang="en-US" sz="1200">
              <a:latin typeface="Calibri" pitchFamily="34" charset="0"/>
            </a:endParaRPr>
          </a:p>
        </p:txBody>
      </p:sp>
    </p:spTree>
    <p:extLst>
      <p:ext uri="{BB962C8B-B14F-4D97-AF65-F5344CB8AC3E}">
        <p14:creationId xmlns:p14="http://schemas.microsoft.com/office/powerpoint/2010/main" val="41489038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E73DBFD-9141-47AB-9994-A521A3DE24CB}" type="slidenum">
              <a:rPr lang="en-US" altLang="en-US" sz="1200">
                <a:latin typeface="Calibri" pitchFamily="34" charset="0"/>
              </a:rPr>
              <a:pPr eaLnBrk="1" hangingPunct="1"/>
              <a:t>31</a:t>
            </a:fld>
            <a:endParaRPr lang="en-US" altLang="en-US" sz="1200">
              <a:latin typeface="Calibri" pitchFamily="34" charset="0"/>
            </a:endParaRPr>
          </a:p>
        </p:txBody>
      </p:sp>
    </p:spTree>
    <p:extLst>
      <p:ext uri="{BB962C8B-B14F-4D97-AF65-F5344CB8AC3E}">
        <p14:creationId xmlns:p14="http://schemas.microsoft.com/office/powerpoint/2010/main" val="25247617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F12C928-ECA8-4ABC-9DAA-2B1DCC33C3B1}" type="slidenum">
              <a:rPr lang="en-US" altLang="en-US" sz="1200">
                <a:latin typeface="Calibri" pitchFamily="34" charset="0"/>
              </a:rPr>
              <a:pPr eaLnBrk="1" hangingPunct="1"/>
              <a:t>32</a:t>
            </a:fld>
            <a:endParaRPr lang="en-US" altLang="en-US" sz="1200">
              <a:latin typeface="Calibri" pitchFamily="34" charset="0"/>
            </a:endParaRPr>
          </a:p>
        </p:txBody>
      </p:sp>
    </p:spTree>
    <p:extLst>
      <p:ext uri="{BB962C8B-B14F-4D97-AF65-F5344CB8AC3E}">
        <p14:creationId xmlns:p14="http://schemas.microsoft.com/office/powerpoint/2010/main" val="10978682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E4D7A7F-5E0D-4F13-BE60-52400EEFFC6F}" type="slidenum">
              <a:rPr lang="en-US" altLang="en-US" sz="1200">
                <a:latin typeface="Calibri" pitchFamily="34" charset="0"/>
              </a:rPr>
              <a:pPr eaLnBrk="1" hangingPunct="1"/>
              <a:t>33</a:t>
            </a:fld>
            <a:endParaRPr lang="en-US" altLang="en-US" sz="1200">
              <a:latin typeface="Calibri" pitchFamily="34" charset="0"/>
            </a:endParaRPr>
          </a:p>
        </p:txBody>
      </p:sp>
    </p:spTree>
    <p:extLst>
      <p:ext uri="{BB962C8B-B14F-4D97-AF65-F5344CB8AC3E}">
        <p14:creationId xmlns:p14="http://schemas.microsoft.com/office/powerpoint/2010/main" val="22927736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77B8F200-7539-4144-BA65-7F13F5F7BE2F}" type="slidenum">
              <a:rPr lang="en-US" altLang="en-US" sz="1200">
                <a:latin typeface="Calibri" pitchFamily="34" charset="0"/>
              </a:rPr>
              <a:pPr eaLnBrk="1" hangingPunct="1"/>
              <a:t>35</a:t>
            </a:fld>
            <a:endParaRPr lang="en-US" altLang="en-US" sz="1200">
              <a:latin typeface="Calibri" pitchFamily="34" charset="0"/>
            </a:endParaRPr>
          </a:p>
        </p:txBody>
      </p:sp>
    </p:spTree>
    <p:extLst>
      <p:ext uri="{BB962C8B-B14F-4D97-AF65-F5344CB8AC3E}">
        <p14:creationId xmlns:p14="http://schemas.microsoft.com/office/powerpoint/2010/main" val="20002882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A09AE0C-66B5-4EFD-8E0C-3A3D21C14856}" type="slidenum">
              <a:rPr lang="en-US" altLang="en-US" sz="1200">
                <a:latin typeface="Calibri" pitchFamily="34" charset="0"/>
              </a:rPr>
              <a:pPr eaLnBrk="1" hangingPunct="1"/>
              <a:t>36</a:t>
            </a:fld>
            <a:endParaRPr lang="en-US" altLang="en-US" sz="1200">
              <a:latin typeface="Calibri" pitchFamily="34" charset="0"/>
            </a:endParaRPr>
          </a:p>
        </p:txBody>
      </p:sp>
    </p:spTree>
    <p:extLst>
      <p:ext uri="{BB962C8B-B14F-4D97-AF65-F5344CB8AC3E}">
        <p14:creationId xmlns:p14="http://schemas.microsoft.com/office/powerpoint/2010/main" val="804999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75EA128B-F7BD-4551-9A25-74100EBB13C4}" type="slidenum">
              <a:rPr lang="en-US" altLang="en-US" sz="1200">
                <a:latin typeface="Calibri" pitchFamily="34" charset="0"/>
              </a:rPr>
              <a:pPr eaLnBrk="1" hangingPunct="1"/>
              <a:t>5</a:t>
            </a:fld>
            <a:endParaRPr lang="en-US" altLang="en-US" sz="1200">
              <a:latin typeface="Calibri" pitchFamily="34" charset="0"/>
            </a:endParaRPr>
          </a:p>
        </p:txBody>
      </p:sp>
    </p:spTree>
    <p:extLst>
      <p:ext uri="{BB962C8B-B14F-4D97-AF65-F5344CB8AC3E}">
        <p14:creationId xmlns:p14="http://schemas.microsoft.com/office/powerpoint/2010/main" val="8145624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88EC71C-7961-4125-B6F7-927BCF8C568B}" type="slidenum">
              <a:rPr lang="en-US" altLang="en-US" sz="1200">
                <a:latin typeface="Calibri" pitchFamily="34" charset="0"/>
              </a:rPr>
              <a:pPr eaLnBrk="1" hangingPunct="1"/>
              <a:t>37</a:t>
            </a:fld>
            <a:endParaRPr lang="en-US" altLang="en-US" sz="1200">
              <a:latin typeface="Calibri" pitchFamily="34" charset="0"/>
            </a:endParaRPr>
          </a:p>
        </p:txBody>
      </p:sp>
    </p:spTree>
    <p:extLst>
      <p:ext uri="{BB962C8B-B14F-4D97-AF65-F5344CB8AC3E}">
        <p14:creationId xmlns:p14="http://schemas.microsoft.com/office/powerpoint/2010/main" val="29067536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61B8A8F-75DE-4415-B725-12B697682862}" type="slidenum">
              <a:rPr lang="en-US" altLang="en-US" sz="1200">
                <a:latin typeface="Calibri" pitchFamily="34" charset="0"/>
              </a:rPr>
              <a:pPr eaLnBrk="1" hangingPunct="1"/>
              <a:t>38</a:t>
            </a:fld>
            <a:endParaRPr lang="en-US" altLang="en-US" sz="1200">
              <a:latin typeface="Calibri" pitchFamily="34" charset="0"/>
            </a:endParaRPr>
          </a:p>
        </p:txBody>
      </p:sp>
    </p:spTree>
    <p:extLst>
      <p:ext uri="{BB962C8B-B14F-4D97-AF65-F5344CB8AC3E}">
        <p14:creationId xmlns:p14="http://schemas.microsoft.com/office/powerpoint/2010/main" val="17060871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bwMode="auto">
          <a:noFill/>
          <a:ln>
            <a:solidFill>
              <a:srgbClr val="000000"/>
            </a:solidFill>
            <a:miter lim="800000"/>
            <a:headEnd/>
            <a:tailEnd/>
          </a:ln>
        </p:spPr>
      </p:sp>
      <p:sp>
        <p:nvSpPr>
          <p:cNvPr id="2406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964E7017-618B-4D7B-9AEE-4AAF9426B7ED}" type="slidenum">
              <a:rPr lang="en-US" smtClean="0"/>
              <a:pPr>
                <a:defRPr/>
              </a:pPr>
              <a:t>49</a:t>
            </a:fld>
            <a:endParaRPr lang="en-US"/>
          </a:p>
        </p:txBody>
      </p:sp>
    </p:spTree>
    <p:extLst>
      <p:ext uri="{BB962C8B-B14F-4D97-AF65-F5344CB8AC3E}">
        <p14:creationId xmlns:p14="http://schemas.microsoft.com/office/powerpoint/2010/main" val="17661184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bwMode="auto">
          <a:noFill/>
          <a:ln>
            <a:solidFill>
              <a:srgbClr val="000000"/>
            </a:solidFill>
            <a:miter lim="800000"/>
            <a:headEnd/>
            <a:tailEnd/>
          </a:ln>
        </p:spPr>
      </p:sp>
      <p:sp>
        <p:nvSpPr>
          <p:cNvPr id="2457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74E522EF-B7EA-40BD-91FB-3F65FD3C501C}" type="slidenum">
              <a:rPr lang="en-US" smtClean="0"/>
              <a:pPr>
                <a:defRPr/>
              </a:pPr>
              <a:t>50</a:t>
            </a:fld>
            <a:endParaRPr lang="en-US"/>
          </a:p>
        </p:txBody>
      </p:sp>
    </p:spTree>
    <p:extLst>
      <p:ext uri="{BB962C8B-B14F-4D97-AF65-F5344CB8AC3E}">
        <p14:creationId xmlns:p14="http://schemas.microsoft.com/office/powerpoint/2010/main" val="12387995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bwMode="auto">
          <a:noFill/>
          <a:ln>
            <a:solidFill>
              <a:srgbClr val="000000"/>
            </a:solidFill>
            <a:miter lim="800000"/>
            <a:headEnd/>
            <a:tailEnd/>
          </a:ln>
        </p:spPr>
      </p:sp>
      <p:sp>
        <p:nvSpPr>
          <p:cNvPr id="2467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Easy transfer from cars to planes</a:t>
            </a:r>
          </a:p>
        </p:txBody>
      </p:sp>
      <p:sp>
        <p:nvSpPr>
          <p:cNvPr id="4" name="Slide Number Placeholder 3"/>
          <p:cNvSpPr>
            <a:spLocks noGrp="1"/>
          </p:cNvSpPr>
          <p:nvPr>
            <p:ph type="sldNum" sz="quarter" idx="5"/>
          </p:nvPr>
        </p:nvSpPr>
        <p:spPr/>
        <p:txBody>
          <a:bodyPr/>
          <a:lstStyle/>
          <a:p>
            <a:pPr>
              <a:defRPr/>
            </a:pPr>
            <a:fld id="{AF888123-7203-46BF-AB12-6F8A1CBD7C44}" type="slidenum">
              <a:rPr lang="en-US" smtClean="0"/>
              <a:pPr>
                <a:defRPr/>
              </a:pPr>
              <a:t>51</a:t>
            </a:fld>
            <a:endParaRPr lang="en-US"/>
          </a:p>
        </p:txBody>
      </p:sp>
    </p:spTree>
    <p:extLst>
      <p:ext uri="{BB962C8B-B14F-4D97-AF65-F5344CB8AC3E}">
        <p14:creationId xmlns:p14="http://schemas.microsoft.com/office/powerpoint/2010/main" val="6840956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bwMode="auto">
          <a:noFill/>
          <a:ln>
            <a:solidFill>
              <a:srgbClr val="000000"/>
            </a:solidFill>
            <a:miter lim="800000"/>
            <a:headEnd/>
            <a:tailEnd/>
          </a:ln>
        </p:spPr>
      </p:sp>
      <p:sp>
        <p:nvSpPr>
          <p:cNvPr id="2508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4B112741-EADA-49D1-A068-16D8F697F71F}" type="slidenum">
              <a:rPr lang="en-US" smtClean="0"/>
              <a:pPr>
                <a:defRPr/>
              </a:pPr>
              <a:t>52</a:t>
            </a:fld>
            <a:endParaRPr lang="en-US"/>
          </a:p>
        </p:txBody>
      </p:sp>
    </p:spTree>
    <p:extLst>
      <p:ext uri="{BB962C8B-B14F-4D97-AF65-F5344CB8AC3E}">
        <p14:creationId xmlns:p14="http://schemas.microsoft.com/office/powerpoint/2010/main" val="25149487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478D4E1C-9198-45FF-8227-25F26596B38F}" type="slidenum">
              <a:rPr lang="en-US" altLang="en-US" sz="1200">
                <a:latin typeface="Calibri" pitchFamily="34" charset="0"/>
              </a:rPr>
              <a:pPr eaLnBrk="1" hangingPunct="1"/>
              <a:t>53</a:t>
            </a:fld>
            <a:endParaRPr lang="en-US" altLang="en-US" sz="1200">
              <a:latin typeface="Calibri" pitchFamily="34" charset="0"/>
            </a:endParaRPr>
          </a:p>
        </p:txBody>
      </p:sp>
    </p:spTree>
    <p:extLst>
      <p:ext uri="{BB962C8B-B14F-4D97-AF65-F5344CB8AC3E}">
        <p14:creationId xmlns:p14="http://schemas.microsoft.com/office/powerpoint/2010/main" val="25945676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bwMode="auto">
          <a:noFill/>
          <a:ln>
            <a:solidFill>
              <a:srgbClr val="000000"/>
            </a:solidFill>
            <a:miter lim="800000"/>
            <a:headEnd/>
            <a:tailEnd/>
          </a:ln>
        </p:spPr>
      </p:sp>
      <p:sp>
        <p:nvSpPr>
          <p:cNvPr id="2344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E1FA0C8B-7D7B-48B1-A136-CB19523761CE}" type="slidenum">
              <a:rPr lang="en-US" smtClean="0"/>
              <a:pPr>
                <a:defRPr/>
              </a:pPr>
              <a:t>54</a:t>
            </a:fld>
            <a:endParaRPr lang="en-US"/>
          </a:p>
        </p:txBody>
      </p:sp>
    </p:spTree>
    <p:extLst>
      <p:ext uri="{BB962C8B-B14F-4D97-AF65-F5344CB8AC3E}">
        <p14:creationId xmlns:p14="http://schemas.microsoft.com/office/powerpoint/2010/main" val="39079507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bwMode="auto">
          <a:noFill/>
          <a:ln>
            <a:solidFill>
              <a:srgbClr val="000000"/>
            </a:solidFill>
            <a:miter lim="800000"/>
            <a:headEnd/>
            <a:tailEnd/>
          </a:ln>
        </p:spPr>
      </p:sp>
      <p:sp>
        <p:nvSpPr>
          <p:cNvPr id="2375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48DC7A96-7ABE-4CFE-B2A8-CD3C93C3C32E}" type="slidenum">
              <a:rPr lang="en-US" smtClean="0"/>
              <a:pPr>
                <a:defRPr/>
              </a:pPr>
              <a:t>55</a:t>
            </a:fld>
            <a:endParaRPr lang="en-US"/>
          </a:p>
        </p:txBody>
      </p:sp>
    </p:spTree>
    <p:extLst>
      <p:ext uri="{BB962C8B-B14F-4D97-AF65-F5344CB8AC3E}">
        <p14:creationId xmlns:p14="http://schemas.microsoft.com/office/powerpoint/2010/main" val="35999854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bwMode="auto">
          <a:noFill/>
          <a:ln>
            <a:solidFill>
              <a:srgbClr val="000000"/>
            </a:solidFill>
            <a:miter lim="800000"/>
            <a:headEnd/>
            <a:tailEnd/>
          </a:ln>
        </p:spPr>
      </p:sp>
      <p:sp>
        <p:nvSpPr>
          <p:cNvPr id="2385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07FDDD4E-7BF9-4B5C-9380-3F2A0516B296}" type="slidenum">
              <a:rPr lang="en-US" smtClean="0"/>
              <a:pPr>
                <a:defRPr/>
              </a:pPr>
              <a:t>56</a:t>
            </a:fld>
            <a:endParaRPr lang="en-US"/>
          </a:p>
        </p:txBody>
      </p:sp>
    </p:spTree>
    <p:extLst>
      <p:ext uri="{BB962C8B-B14F-4D97-AF65-F5344CB8AC3E}">
        <p14:creationId xmlns:p14="http://schemas.microsoft.com/office/powerpoint/2010/main" val="3115448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36BE6F3B-770A-4729-BF15-306629377BFF}" type="slidenum">
              <a:rPr lang="en-US" altLang="en-US" sz="1200">
                <a:latin typeface="Calibri" pitchFamily="34" charset="0"/>
              </a:rPr>
              <a:pPr eaLnBrk="1" hangingPunct="1"/>
              <a:t>6</a:t>
            </a:fld>
            <a:endParaRPr lang="en-US" altLang="en-US" sz="1200">
              <a:latin typeface="Calibri" pitchFamily="34" charset="0"/>
            </a:endParaRPr>
          </a:p>
        </p:txBody>
      </p:sp>
    </p:spTree>
    <p:extLst>
      <p:ext uri="{BB962C8B-B14F-4D97-AF65-F5344CB8AC3E}">
        <p14:creationId xmlns:p14="http://schemas.microsoft.com/office/powerpoint/2010/main" val="35822646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headEnd/>
            <a:tailEnd/>
          </a:ln>
        </p:spPr>
      </p:sp>
      <p:sp>
        <p:nvSpPr>
          <p:cNvPr id="2201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DDB9F086-8BFE-42D6-B66E-395E6C152891}" type="slidenum">
              <a:rPr lang="en-US" smtClean="0"/>
              <a:pPr>
                <a:defRPr/>
              </a:pPr>
              <a:t>57</a:t>
            </a:fld>
            <a:endParaRPr lang="en-US"/>
          </a:p>
        </p:txBody>
      </p:sp>
    </p:spTree>
    <p:extLst>
      <p:ext uri="{BB962C8B-B14F-4D97-AF65-F5344CB8AC3E}">
        <p14:creationId xmlns:p14="http://schemas.microsoft.com/office/powerpoint/2010/main" val="35715630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bwMode="auto">
          <a:noFill/>
          <a:ln>
            <a:solidFill>
              <a:srgbClr val="000000"/>
            </a:solidFill>
            <a:miter lim="800000"/>
            <a:headEnd/>
            <a:tailEnd/>
          </a:ln>
        </p:spPr>
      </p:sp>
      <p:sp>
        <p:nvSpPr>
          <p:cNvPr id="2140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tLang="en-US" sz="1200" dirty="0"/>
              <a:t>ration coupons to purchase typewriters, coffee, sugar, gasoline, bicycles, clothing, fuel oil, silk, nylon, stoves, shoes, meat, cheese, butter, lard, margarine, canned foods, dried fruits, jam</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dirty="0"/>
              <a:t>Some items—like new automobiles and appliances were no longer made.</a:t>
            </a:r>
          </a:p>
          <a:p>
            <a:endParaRPr lang="en-US" dirty="0"/>
          </a:p>
        </p:txBody>
      </p:sp>
      <p:sp>
        <p:nvSpPr>
          <p:cNvPr id="4" name="Slide Number Placeholder 3"/>
          <p:cNvSpPr>
            <a:spLocks noGrp="1"/>
          </p:cNvSpPr>
          <p:nvPr>
            <p:ph type="sldNum" sz="quarter" idx="5"/>
          </p:nvPr>
        </p:nvSpPr>
        <p:spPr/>
        <p:txBody>
          <a:bodyPr/>
          <a:lstStyle/>
          <a:p>
            <a:pPr>
              <a:defRPr/>
            </a:pPr>
            <a:fld id="{08B75B9D-DEEA-4A52-AB55-6A85802557F7}" type="slidenum">
              <a:rPr lang="en-US" smtClean="0"/>
              <a:pPr>
                <a:defRPr/>
              </a:pPr>
              <a:t>58</a:t>
            </a:fld>
            <a:endParaRPr lang="en-US"/>
          </a:p>
        </p:txBody>
      </p:sp>
    </p:spTree>
    <p:extLst>
      <p:ext uri="{BB962C8B-B14F-4D97-AF65-F5344CB8AC3E}">
        <p14:creationId xmlns:p14="http://schemas.microsoft.com/office/powerpoint/2010/main" val="38002091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bwMode="auto">
          <a:noFill/>
          <a:ln>
            <a:solidFill>
              <a:srgbClr val="000000"/>
            </a:solidFill>
            <a:miter lim="800000"/>
            <a:headEnd/>
            <a:tailEnd/>
          </a:ln>
        </p:spPr>
      </p:sp>
      <p:sp>
        <p:nvSpPr>
          <p:cNvPr id="2160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Grilled pigeon</a:t>
            </a:r>
          </a:p>
        </p:txBody>
      </p:sp>
      <p:sp>
        <p:nvSpPr>
          <p:cNvPr id="4" name="Slide Number Placeholder 3"/>
          <p:cNvSpPr>
            <a:spLocks noGrp="1"/>
          </p:cNvSpPr>
          <p:nvPr>
            <p:ph type="sldNum" sz="quarter" idx="5"/>
          </p:nvPr>
        </p:nvSpPr>
        <p:spPr/>
        <p:txBody>
          <a:bodyPr/>
          <a:lstStyle/>
          <a:p>
            <a:pPr>
              <a:defRPr/>
            </a:pPr>
            <a:fld id="{8560EE2F-C51F-4325-A724-36DDDF741BAC}" type="slidenum">
              <a:rPr lang="en-US" smtClean="0"/>
              <a:pPr>
                <a:defRPr/>
              </a:pPr>
              <a:t>59</a:t>
            </a:fld>
            <a:endParaRPr lang="en-US"/>
          </a:p>
        </p:txBody>
      </p:sp>
    </p:spTree>
    <p:extLst>
      <p:ext uri="{BB962C8B-B14F-4D97-AF65-F5344CB8AC3E}">
        <p14:creationId xmlns:p14="http://schemas.microsoft.com/office/powerpoint/2010/main" val="36692232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bwMode="auto">
          <a:noFill/>
          <a:ln>
            <a:solidFill>
              <a:srgbClr val="000000"/>
            </a:solidFill>
            <a:miter lim="800000"/>
            <a:headEnd/>
            <a:tailEnd/>
          </a:ln>
        </p:spPr>
      </p:sp>
      <p:sp>
        <p:nvSpPr>
          <p:cNvPr id="2191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7141C7D0-EA2D-47CB-AF1F-18F4AC04B8F8}" type="slidenum">
              <a:rPr lang="en-US" smtClean="0"/>
              <a:pPr>
                <a:defRPr/>
              </a:pPr>
              <a:t>60</a:t>
            </a:fld>
            <a:endParaRPr lang="en-US"/>
          </a:p>
        </p:txBody>
      </p:sp>
    </p:spTree>
    <p:extLst>
      <p:ext uri="{BB962C8B-B14F-4D97-AF65-F5344CB8AC3E}">
        <p14:creationId xmlns:p14="http://schemas.microsoft.com/office/powerpoint/2010/main" val="34123923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453533E-5093-427F-8643-451EB86BD960}" type="slidenum">
              <a:rPr lang="en-US" altLang="en-US" sz="1200">
                <a:latin typeface="Calibri" pitchFamily="34" charset="0"/>
              </a:rPr>
              <a:pPr eaLnBrk="1" hangingPunct="1"/>
              <a:t>62</a:t>
            </a:fld>
            <a:endParaRPr lang="en-US" altLang="en-US" sz="1200">
              <a:latin typeface="Calibri" pitchFamily="34" charset="0"/>
            </a:endParaRPr>
          </a:p>
        </p:txBody>
      </p:sp>
    </p:spTree>
    <p:extLst>
      <p:ext uri="{BB962C8B-B14F-4D97-AF65-F5344CB8AC3E}">
        <p14:creationId xmlns:p14="http://schemas.microsoft.com/office/powerpoint/2010/main" val="12372026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noFill/>
          <a:ln>
            <a:solidFill>
              <a:srgbClr val="000000"/>
            </a:solidFill>
            <a:miter lim="800000"/>
            <a:headEnd/>
            <a:tailEnd/>
          </a:ln>
        </p:spPr>
      </p:sp>
      <p:sp>
        <p:nvSpPr>
          <p:cNvPr id="2129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FEF13995-E28B-4FFE-A032-84604530F707}" type="slidenum">
              <a:rPr lang="en-US" smtClean="0"/>
              <a:pPr>
                <a:defRPr/>
              </a:pPr>
              <a:t>65</a:t>
            </a:fld>
            <a:endParaRPr lang="en-US"/>
          </a:p>
        </p:txBody>
      </p:sp>
    </p:spTree>
    <p:extLst>
      <p:ext uri="{BB962C8B-B14F-4D97-AF65-F5344CB8AC3E}">
        <p14:creationId xmlns:p14="http://schemas.microsoft.com/office/powerpoint/2010/main" val="4914676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bwMode="auto">
          <a:noFill/>
          <a:ln>
            <a:solidFill>
              <a:srgbClr val="000000"/>
            </a:solidFill>
            <a:miter lim="800000"/>
            <a:headEnd/>
            <a:tailEnd/>
          </a:ln>
        </p:spPr>
      </p:sp>
      <p:sp>
        <p:nvSpPr>
          <p:cNvPr id="2252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7318376E-E180-453A-B7A6-C476775468F6}" type="slidenum">
              <a:rPr lang="en-US" smtClean="0"/>
              <a:pPr>
                <a:defRPr/>
              </a:pPr>
              <a:t>66</a:t>
            </a:fld>
            <a:endParaRPr lang="en-US"/>
          </a:p>
        </p:txBody>
      </p:sp>
    </p:spTree>
    <p:extLst>
      <p:ext uri="{BB962C8B-B14F-4D97-AF65-F5344CB8AC3E}">
        <p14:creationId xmlns:p14="http://schemas.microsoft.com/office/powerpoint/2010/main" val="26316824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bwMode="auto">
          <a:noFill/>
          <a:ln>
            <a:solidFill>
              <a:srgbClr val="000000"/>
            </a:solidFill>
            <a:miter lim="800000"/>
            <a:headEnd/>
            <a:tailEnd/>
          </a:ln>
        </p:spPr>
      </p:sp>
      <p:sp>
        <p:nvSpPr>
          <p:cNvPr id="2222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466D87E7-F6A1-4BBD-A77F-B546554C8ADB}" type="slidenum">
              <a:rPr lang="en-US" smtClean="0"/>
              <a:pPr>
                <a:defRPr/>
              </a:pPr>
              <a:t>67</a:t>
            </a:fld>
            <a:endParaRPr lang="en-US"/>
          </a:p>
        </p:txBody>
      </p:sp>
    </p:spTree>
    <p:extLst>
      <p:ext uri="{BB962C8B-B14F-4D97-AF65-F5344CB8AC3E}">
        <p14:creationId xmlns:p14="http://schemas.microsoft.com/office/powerpoint/2010/main" val="6955833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bwMode="auto">
          <a:noFill/>
          <a:ln>
            <a:solidFill>
              <a:srgbClr val="000000"/>
            </a:solidFill>
            <a:miter lim="800000"/>
            <a:headEnd/>
            <a:tailEnd/>
          </a:ln>
        </p:spPr>
      </p:sp>
      <p:sp>
        <p:nvSpPr>
          <p:cNvPr id="223235" name="Notes Placeholder 2"/>
          <p:cNvSpPr>
            <a:spLocks noGrp="1"/>
          </p:cNvSpPr>
          <p:nvPr>
            <p:ph type="body" idx="1"/>
          </p:nvPr>
        </p:nvSpPr>
        <p:spPr bwMode="auto">
          <a:noFill/>
        </p:spPr>
        <p:txBody>
          <a:bodyPr wrap="square" numCol="1" anchor="t" anchorCtr="0" compatLnSpc="1">
            <a:prstTxWarp prst="textNoShape">
              <a:avLst/>
            </a:prstTxWarp>
          </a:bodyPr>
          <a:lstStyle/>
          <a:p>
            <a:pPr marL="365760" indent="-256032" eaLnBrk="1" fontAlgn="auto" hangingPunct="1">
              <a:spcAft>
                <a:spcPts val="0"/>
              </a:spcAft>
              <a:buClr>
                <a:schemeClr val="accent3"/>
              </a:buClr>
              <a:buFont typeface="Georgia"/>
              <a:buChar char="•"/>
              <a:defRPr/>
            </a:pPr>
            <a:r>
              <a:rPr lang="en-US" sz="1200" dirty="0"/>
              <a:t>Hit its peak during WWII with nearly 1.5 million Americans having volunteered their services in some way</a:t>
            </a:r>
          </a:p>
          <a:p>
            <a:pPr marL="365760" indent="-256032" eaLnBrk="1" fontAlgn="auto" hangingPunct="1">
              <a:spcAft>
                <a:spcPts val="0"/>
              </a:spcAft>
              <a:buClr>
                <a:schemeClr val="accent3"/>
              </a:buClr>
              <a:buFont typeface="Georgia"/>
              <a:buChar char="•"/>
              <a:defRPr/>
            </a:pPr>
            <a:r>
              <a:rPr lang="en-US" sz="1200" dirty="0"/>
              <a:t>The organization became particularly famous for its live performances called </a:t>
            </a:r>
            <a:r>
              <a:rPr lang="en-US" sz="1200" i="1" dirty="0"/>
              <a:t>Camp Shows</a:t>
            </a:r>
            <a:r>
              <a:rPr lang="en-US" sz="1200" dirty="0"/>
              <a:t>, through which the entertainment industry helped boost the morale of its servicemen and women.</a:t>
            </a:r>
          </a:p>
          <a:p>
            <a:pPr marL="365760" indent="-256032" eaLnBrk="1" fontAlgn="auto" hangingPunct="1">
              <a:spcAft>
                <a:spcPts val="0"/>
              </a:spcAft>
              <a:buClr>
                <a:schemeClr val="accent3"/>
              </a:buClr>
              <a:buFont typeface="Georgia"/>
              <a:buChar char="•"/>
              <a:defRPr/>
            </a:pPr>
            <a:r>
              <a:rPr lang="en-US" sz="1200" dirty="0"/>
              <a:t>From 1941 to 1947, the USO presented more than 400,000 performances, featuring entertainers such as Bing Crosby, Judy Garland, Humphrey Bogart, Frank Sinatra, The Marx Brothers, James Cagney, James Stewart, The </a:t>
            </a:r>
            <a:r>
              <a:rPr lang="en-US" sz="1200" dirty="0" err="1"/>
              <a:t>Rockettes</a:t>
            </a:r>
            <a:r>
              <a:rPr lang="en-US" sz="1200" dirty="0"/>
              <a:t>, Fred Astaire, The Andrews Sisters, Lucille Ball, and most famously, Bob Hope.</a:t>
            </a:r>
          </a:p>
          <a:p>
            <a:endParaRPr lang="en-US" dirty="0"/>
          </a:p>
        </p:txBody>
      </p:sp>
      <p:sp>
        <p:nvSpPr>
          <p:cNvPr id="4" name="Slide Number Placeholder 3"/>
          <p:cNvSpPr>
            <a:spLocks noGrp="1"/>
          </p:cNvSpPr>
          <p:nvPr>
            <p:ph type="sldNum" sz="quarter" idx="5"/>
          </p:nvPr>
        </p:nvSpPr>
        <p:spPr/>
        <p:txBody>
          <a:bodyPr/>
          <a:lstStyle/>
          <a:p>
            <a:pPr>
              <a:defRPr/>
            </a:pPr>
            <a:fld id="{1182C751-CD52-4FE7-B207-785EB6D51ADC}" type="slidenum">
              <a:rPr lang="en-US" smtClean="0"/>
              <a:pPr>
                <a:defRPr/>
              </a:pPr>
              <a:t>68</a:t>
            </a:fld>
            <a:endParaRPr lang="en-US"/>
          </a:p>
        </p:txBody>
      </p:sp>
    </p:spTree>
    <p:extLst>
      <p:ext uri="{BB962C8B-B14F-4D97-AF65-F5344CB8AC3E}">
        <p14:creationId xmlns:p14="http://schemas.microsoft.com/office/powerpoint/2010/main" val="24877439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2933F69C-447E-4621-933C-CBC4B9AD73D4}" type="slidenum">
              <a:rPr lang="en-US" altLang="en-US" sz="1200">
                <a:latin typeface="Calibri" pitchFamily="34" charset="0"/>
              </a:rPr>
              <a:pPr eaLnBrk="1" hangingPunct="1"/>
              <a:t>69</a:t>
            </a:fld>
            <a:endParaRPr lang="en-US" altLang="en-US" sz="1200">
              <a:latin typeface="Calibri" pitchFamily="34" charset="0"/>
            </a:endParaRPr>
          </a:p>
        </p:txBody>
      </p:sp>
    </p:spTree>
    <p:extLst>
      <p:ext uri="{BB962C8B-B14F-4D97-AF65-F5344CB8AC3E}">
        <p14:creationId xmlns:p14="http://schemas.microsoft.com/office/powerpoint/2010/main" val="1856211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EAC9F7BA-2295-4D80-BF5D-E2D5A2CDF18F}" type="slidenum">
              <a:rPr lang="en-US" altLang="en-US" sz="1200">
                <a:latin typeface="Calibri" pitchFamily="34" charset="0"/>
              </a:rPr>
              <a:pPr eaLnBrk="1" hangingPunct="1"/>
              <a:t>7</a:t>
            </a:fld>
            <a:endParaRPr lang="en-US" altLang="en-US" sz="1200">
              <a:latin typeface="Calibri" pitchFamily="34" charset="0"/>
            </a:endParaRPr>
          </a:p>
        </p:txBody>
      </p:sp>
    </p:spTree>
    <p:extLst>
      <p:ext uri="{BB962C8B-B14F-4D97-AF65-F5344CB8AC3E}">
        <p14:creationId xmlns:p14="http://schemas.microsoft.com/office/powerpoint/2010/main" val="1483736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bwMode="auto">
          <a:noFill/>
          <a:ln>
            <a:solidFill>
              <a:srgbClr val="000000"/>
            </a:solidFill>
            <a:miter lim="800000"/>
            <a:headEnd/>
            <a:tailEnd/>
          </a:ln>
        </p:spPr>
      </p:sp>
      <p:sp>
        <p:nvSpPr>
          <p:cNvPr id="2334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B6DEA8C2-6079-46C6-AD5C-FA4711C399E9}" type="slidenum">
              <a:rPr lang="en-US" smtClean="0"/>
              <a:pPr>
                <a:defRPr/>
              </a:pPr>
              <a:t>72</a:t>
            </a:fld>
            <a:endParaRPr lang="en-US"/>
          </a:p>
        </p:txBody>
      </p:sp>
    </p:spTree>
    <p:extLst>
      <p:ext uri="{BB962C8B-B14F-4D97-AF65-F5344CB8AC3E}">
        <p14:creationId xmlns:p14="http://schemas.microsoft.com/office/powerpoint/2010/main" val="4239772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536529C8-EA86-4864-927E-7EBCC7A2B7EA}" type="slidenum">
              <a:rPr lang="en-US" altLang="en-US" sz="1200">
                <a:latin typeface="Calibri" pitchFamily="34" charset="0"/>
              </a:rPr>
              <a:pPr eaLnBrk="1" hangingPunct="1"/>
              <a:t>8</a:t>
            </a:fld>
            <a:endParaRPr lang="en-US" altLang="en-US" sz="1200">
              <a:latin typeface="Calibri" pitchFamily="34" charset="0"/>
            </a:endParaRPr>
          </a:p>
        </p:txBody>
      </p:sp>
    </p:spTree>
    <p:extLst>
      <p:ext uri="{BB962C8B-B14F-4D97-AF65-F5344CB8AC3E}">
        <p14:creationId xmlns:p14="http://schemas.microsoft.com/office/powerpoint/2010/main" val="853025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0367805C-15DA-43C7-8FA3-C5F95E7F2A56}" type="slidenum">
              <a:rPr lang="en-US" altLang="en-US" sz="1200">
                <a:latin typeface="Calibri" pitchFamily="34" charset="0"/>
              </a:rPr>
              <a:pPr eaLnBrk="1" hangingPunct="1"/>
              <a:t>9</a:t>
            </a:fld>
            <a:endParaRPr lang="en-US" altLang="en-US" sz="1200">
              <a:latin typeface="Calibri" pitchFamily="34" charset="0"/>
            </a:endParaRPr>
          </a:p>
        </p:txBody>
      </p:sp>
    </p:spTree>
    <p:extLst>
      <p:ext uri="{BB962C8B-B14F-4D97-AF65-F5344CB8AC3E}">
        <p14:creationId xmlns:p14="http://schemas.microsoft.com/office/powerpoint/2010/main" val="949638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FBCE511-E555-4A76-8EEF-99B382371D49}" type="slidenum">
              <a:rPr lang="en-US" altLang="en-US" sz="1200">
                <a:latin typeface="Calibri" pitchFamily="34" charset="0"/>
              </a:rPr>
              <a:pPr eaLnBrk="1" hangingPunct="1"/>
              <a:t>10</a:t>
            </a:fld>
            <a:endParaRPr lang="en-US" altLang="en-US" sz="1200">
              <a:latin typeface="Calibri" pitchFamily="34" charset="0"/>
            </a:endParaRPr>
          </a:p>
        </p:txBody>
      </p:sp>
    </p:spTree>
    <p:extLst>
      <p:ext uri="{BB962C8B-B14F-4D97-AF65-F5344CB8AC3E}">
        <p14:creationId xmlns:p14="http://schemas.microsoft.com/office/powerpoint/2010/main" val="1594556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2DA9C5EC-90AE-4B98-8EDB-7F5B040D94AD}" type="slidenum">
              <a:rPr lang="en-US" altLang="en-US" sz="1200">
                <a:latin typeface="Calibri" pitchFamily="34" charset="0"/>
              </a:rPr>
              <a:pPr eaLnBrk="1" hangingPunct="1"/>
              <a:t>11</a:t>
            </a:fld>
            <a:endParaRPr lang="en-US" altLang="en-US" sz="1200">
              <a:latin typeface="Calibri" pitchFamily="34" charset="0"/>
            </a:endParaRPr>
          </a:p>
        </p:txBody>
      </p:sp>
    </p:spTree>
    <p:extLst>
      <p:ext uri="{BB962C8B-B14F-4D97-AF65-F5344CB8AC3E}">
        <p14:creationId xmlns:p14="http://schemas.microsoft.com/office/powerpoint/2010/main" val="3356592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5" name="Rectangle 4"/>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6" name="Rectangle 5"/>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7" name="Rectangle 6"/>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10" name="Rectangle 9"/>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useBgFill="1">
        <p:nvSpPr>
          <p:cNvPr id="11" name="Rounded Rectangle 10"/>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useBgFill="1">
        <p:nvSpPr>
          <p:cNvPr id="12" name="Rounded Rectangle 11"/>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13" name="Rectangle 12"/>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14" name="Rectangle 13"/>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15" name="Rectangle 14"/>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16" name="Rectangle 15"/>
          <p:cNvSpPr/>
          <p:nvPr/>
        </p:nvSpPr>
        <p:spPr>
          <a:xfrm>
            <a:off x="0" y="0"/>
            <a:ext cx="9144000" cy="37020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lang="en-US"/>
              <a:t>Click to edit Master title style</a:t>
            </a:r>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17" name="Date Placeholder 27"/>
          <p:cNvSpPr>
            <a:spLocks noGrp="1"/>
          </p:cNvSpPr>
          <p:nvPr>
            <p:ph type="dt" sz="half" idx="10"/>
          </p:nvPr>
        </p:nvSpPr>
        <p:spPr>
          <a:xfrm>
            <a:off x="6705600" y="4206875"/>
            <a:ext cx="960438" cy="457200"/>
          </a:xfrm>
        </p:spPr>
        <p:txBody>
          <a:bodyPr/>
          <a:lstStyle>
            <a:lvl1pPr>
              <a:defRPr/>
            </a:lvl1pPr>
          </a:lstStyle>
          <a:p>
            <a:fld id="{AC7086A9-325C-48CC-9BCF-3A46B65D519B}" type="datetimeFigureOut">
              <a:rPr lang="en-US" altLang="en-US"/>
              <a:pPr/>
              <a:t>2/6/2017</a:t>
            </a:fld>
            <a:endParaRPr lang="en-US" altLang="en-US"/>
          </a:p>
        </p:txBody>
      </p:sp>
      <p:sp>
        <p:nvSpPr>
          <p:cNvPr id="18" name="Footer Placeholder 16"/>
          <p:cNvSpPr>
            <a:spLocks noGrp="1"/>
          </p:cNvSpPr>
          <p:nvPr>
            <p:ph type="ftr" sz="quarter" idx="11"/>
          </p:nvPr>
        </p:nvSpPr>
        <p:spPr>
          <a:xfrm>
            <a:off x="5410200" y="4205288"/>
            <a:ext cx="1295400" cy="457200"/>
          </a:xfrm>
        </p:spPr>
        <p:txBody>
          <a:bodyPr/>
          <a:lstStyle>
            <a:lvl1pPr>
              <a:defRPr/>
            </a:lvl1pPr>
          </a:lstStyle>
          <a:p>
            <a:pPr>
              <a:defRPr/>
            </a:pPr>
            <a:endParaRPr lang="en-US"/>
          </a:p>
        </p:txBody>
      </p:sp>
      <p:sp>
        <p:nvSpPr>
          <p:cNvPr id="19" name="Slide Number Placeholder 28"/>
          <p:cNvSpPr>
            <a:spLocks noGrp="1"/>
          </p:cNvSpPr>
          <p:nvPr>
            <p:ph type="sldNum" sz="quarter" idx="12"/>
          </p:nvPr>
        </p:nvSpPr>
        <p:spPr>
          <a:xfrm>
            <a:off x="8320088" y="1588"/>
            <a:ext cx="747712" cy="365125"/>
          </a:xfrm>
        </p:spPr>
        <p:txBody>
          <a:bodyPr/>
          <a:lstStyle>
            <a:lvl1pPr>
              <a:defRPr>
                <a:solidFill>
                  <a:schemeClr val="bg1"/>
                </a:solidFill>
              </a:defRPr>
            </a:lvl1pPr>
          </a:lstStyle>
          <a:p>
            <a:fld id="{D6DD3ADE-D652-4A81-948B-04536CE20854}" type="slidenum">
              <a:rPr lang="en-US" altLang="en-US"/>
              <a:pPr/>
              <a:t>‹#›</a:t>
            </a:fld>
            <a:endParaRPr lang="en-US" altLang="en-US"/>
          </a:p>
        </p:txBody>
      </p:sp>
    </p:spTree>
    <p:extLst>
      <p:ext uri="{BB962C8B-B14F-4D97-AF65-F5344CB8AC3E}">
        <p14:creationId xmlns:p14="http://schemas.microsoft.com/office/powerpoint/2010/main" val="168265237"/>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fld id="{D710DC27-2DDF-4D4F-A141-3AA0C6964BFB}" type="datetimeFigureOut">
              <a:rPr lang="en-US" altLang="en-US"/>
              <a:pPr/>
              <a:t>2/6/2017</a:t>
            </a:fld>
            <a:endParaRPr lang="en-US" alt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fld id="{854A7E90-74D4-4890-8655-337E70A7CF1B}" type="slidenum">
              <a:rPr lang="en-US" altLang="en-US"/>
              <a:pPr/>
              <a:t>‹#›</a:t>
            </a:fld>
            <a:endParaRPr lang="en-US" altLang="en-US"/>
          </a:p>
        </p:txBody>
      </p:sp>
    </p:spTree>
    <p:extLst>
      <p:ext uri="{BB962C8B-B14F-4D97-AF65-F5344CB8AC3E}">
        <p14:creationId xmlns:p14="http://schemas.microsoft.com/office/powerpoint/2010/main" val="1742577494"/>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143000"/>
            <a:ext cx="62484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fld id="{BB2E7F2A-0CB5-432F-A784-607B04D65661}" type="datetimeFigureOut">
              <a:rPr lang="en-US" altLang="en-US"/>
              <a:pPr/>
              <a:t>2/6/2017</a:t>
            </a:fld>
            <a:endParaRPr lang="en-US" alt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fld id="{90FB3815-C9E7-4FC8-B253-D9DF4E8F7249}" type="slidenum">
              <a:rPr lang="en-US" altLang="en-US"/>
              <a:pPr/>
              <a:t>‹#›</a:t>
            </a:fld>
            <a:endParaRPr lang="en-US" altLang="en-US"/>
          </a:p>
        </p:txBody>
      </p:sp>
    </p:spTree>
    <p:extLst>
      <p:ext uri="{BB962C8B-B14F-4D97-AF65-F5344CB8AC3E}">
        <p14:creationId xmlns:p14="http://schemas.microsoft.com/office/powerpoint/2010/main" val="3355018939"/>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143000"/>
            <a:ext cx="8229600" cy="54308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13"/>
          <p:cNvSpPr>
            <a:spLocks noGrp="1"/>
          </p:cNvSpPr>
          <p:nvPr>
            <p:ph type="dt" sz="half" idx="10"/>
          </p:nvPr>
        </p:nvSpPr>
        <p:spPr/>
        <p:txBody>
          <a:bodyPr/>
          <a:lstStyle>
            <a:lvl1pPr>
              <a:defRPr/>
            </a:lvl1pPr>
          </a:lstStyle>
          <a:p>
            <a:fld id="{3AD918E0-9362-44D7-B724-47C8BD23D2D7}" type="datetimeFigureOut">
              <a:rPr lang="en-US" altLang="en-US"/>
              <a:pPr/>
              <a:t>2/6/2017</a:t>
            </a:fld>
            <a:endParaRPr lang="en-US" alt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fld id="{451005BE-9742-44CC-9DB5-C4685FDE9C8B}" type="slidenum">
              <a:rPr lang="en-US" altLang="en-US"/>
              <a:pPr/>
              <a:t>‹#›</a:t>
            </a:fld>
            <a:endParaRPr lang="en-US" altLang="en-US"/>
          </a:p>
        </p:txBody>
      </p:sp>
    </p:spTree>
    <p:extLst>
      <p:ext uri="{BB962C8B-B14F-4D97-AF65-F5344CB8AC3E}">
        <p14:creationId xmlns:p14="http://schemas.microsoft.com/office/powerpoint/2010/main" val="294463441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7086A9-325C-48CC-9BCF-3A46B65D519B}" type="datetimeFigureOut">
              <a:rPr lang="en-US" altLang="en-US" smtClean="0"/>
              <a:pPr/>
              <a:t>2/6/2017</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6DD3ADE-D652-4A81-948B-04536CE20854}" type="slidenum">
              <a:rPr lang="en-US" altLang="en-US" smtClean="0"/>
              <a:pPr/>
              <a:t>‹#›</a:t>
            </a:fld>
            <a:endParaRPr lang="en-US" altLang="en-US"/>
          </a:p>
        </p:txBody>
      </p:sp>
    </p:spTree>
    <p:extLst>
      <p:ext uri="{BB962C8B-B14F-4D97-AF65-F5344CB8AC3E}">
        <p14:creationId xmlns:p14="http://schemas.microsoft.com/office/powerpoint/2010/main" val="770149565"/>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BFFBB5-8DC2-4A5C-AE2D-1CE2FC94A09A}" type="datetimeFigureOut">
              <a:rPr lang="en-US" altLang="en-US" smtClean="0"/>
              <a:pPr/>
              <a:t>2/6/2017</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1AD72D1-7029-4C7A-9B0E-139F39B62EF5}" type="slidenum">
              <a:rPr lang="en-US" altLang="en-US" smtClean="0"/>
              <a:pPr/>
              <a:t>‹#›</a:t>
            </a:fld>
            <a:endParaRPr lang="en-US" altLang="en-US"/>
          </a:p>
        </p:txBody>
      </p:sp>
    </p:spTree>
    <p:extLst>
      <p:ext uri="{BB962C8B-B14F-4D97-AF65-F5344CB8AC3E}">
        <p14:creationId xmlns:p14="http://schemas.microsoft.com/office/powerpoint/2010/main" val="2483678894"/>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353EF-B35D-4314-BFDB-CBE3FB4A5D04}" type="datetimeFigureOut">
              <a:rPr lang="en-US" altLang="en-US" smtClean="0"/>
              <a:pPr/>
              <a:t>2/6/2017</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9449E51D-D8CB-4294-882C-4D6FEC5A1A34}" type="slidenum">
              <a:rPr lang="en-US" altLang="en-US" smtClean="0"/>
              <a:pPr/>
              <a:t>‹#›</a:t>
            </a:fld>
            <a:endParaRPr lang="en-US" altLang="en-US"/>
          </a:p>
        </p:txBody>
      </p:sp>
    </p:spTree>
    <p:extLst>
      <p:ext uri="{BB962C8B-B14F-4D97-AF65-F5344CB8AC3E}">
        <p14:creationId xmlns:p14="http://schemas.microsoft.com/office/powerpoint/2010/main" val="1035509031"/>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F35123-97EB-4AC6-9EEE-A727AAF337C6}" type="datetimeFigureOut">
              <a:rPr lang="en-US" altLang="en-US" smtClean="0"/>
              <a:pPr/>
              <a:t>2/6/2017</a:t>
            </a:fld>
            <a:endParaRPr lang="en-US" alt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2E38B391-8346-400D-BA91-C7DBE6EB8377}" type="slidenum">
              <a:rPr lang="en-US" altLang="en-US" smtClean="0"/>
              <a:pPr/>
              <a:t>‹#›</a:t>
            </a:fld>
            <a:endParaRPr lang="en-US" altLang="en-US"/>
          </a:p>
        </p:txBody>
      </p:sp>
    </p:spTree>
    <p:extLst>
      <p:ext uri="{BB962C8B-B14F-4D97-AF65-F5344CB8AC3E}">
        <p14:creationId xmlns:p14="http://schemas.microsoft.com/office/powerpoint/2010/main" val="3591255967"/>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62406E-D27C-4A79-9FB2-774DA06FD799}" type="datetimeFigureOut">
              <a:rPr lang="en-US" altLang="en-US" smtClean="0"/>
              <a:pPr/>
              <a:t>2/6/2017</a:t>
            </a:fld>
            <a:endParaRPr lang="en-US" alt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A7D2D76F-6F53-46A6-8821-6543AD957F54}" type="slidenum">
              <a:rPr lang="en-US" altLang="en-US" smtClean="0"/>
              <a:pPr/>
              <a:t>‹#›</a:t>
            </a:fld>
            <a:endParaRPr lang="en-US" altLang="en-US"/>
          </a:p>
        </p:txBody>
      </p:sp>
    </p:spTree>
    <p:extLst>
      <p:ext uri="{BB962C8B-B14F-4D97-AF65-F5344CB8AC3E}">
        <p14:creationId xmlns:p14="http://schemas.microsoft.com/office/powerpoint/2010/main" val="2782771508"/>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54606C-D8BD-426C-AEFE-1A2427F5AA29}" type="datetimeFigureOut">
              <a:rPr lang="en-US" altLang="en-US" smtClean="0"/>
              <a:pPr/>
              <a:t>2/6/2017</a:t>
            </a:fld>
            <a:endParaRPr lang="en-US" alt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9DB4D887-607F-42DF-9A3C-0F29F00F87FF}" type="slidenum">
              <a:rPr lang="en-US" altLang="en-US" smtClean="0"/>
              <a:pPr/>
              <a:t>‹#›</a:t>
            </a:fld>
            <a:endParaRPr lang="en-US" altLang="en-US"/>
          </a:p>
        </p:txBody>
      </p:sp>
    </p:spTree>
    <p:extLst>
      <p:ext uri="{BB962C8B-B14F-4D97-AF65-F5344CB8AC3E}">
        <p14:creationId xmlns:p14="http://schemas.microsoft.com/office/powerpoint/2010/main" val="211698093"/>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90B54E-AF7A-4F56-9885-D1467AE67BA5}" type="datetimeFigureOut">
              <a:rPr lang="en-US" altLang="en-US" smtClean="0"/>
              <a:pPr/>
              <a:t>2/6/2017</a:t>
            </a:fld>
            <a:endParaRPr lang="en-US" alt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3367B7D8-07C7-4881-8146-0892A49E14F7}" type="slidenum">
              <a:rPr lang="en-US" altLang="en-US" smtClean="0"/>
              <a:pPr/>
              <a:t>‹#›</a:t>
            </a:fld>
            <a:endParaRPr lang="en-US" altLang="en-US"/>
          </a:p>
        </p:txBody>
      </p:sp>
    </p:spTree>
    <p:extLst>
      <p:ext uri="{BB962C8B-B14F-4D97-AF65-F5344CB8AC3E}">
        <p14:creationId xmlns:p14="http://schemas.microsoft.com/office/powerpoint/2010/main" val="2260037103"/>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fld id="{A5BFFBB5-8DC2-4A5C-AE2D-1CE2FC94A09A}" type="datetimeFigureOut">
              <a:rPr lang="en-US" altLang="en-US"/>
              <a:pPr/>
              <a:t>2/6/2017</a:t>
            </a:fld>
            <a:endParaRPr lang="en-US" alt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fld id="{B1AD72D1-7029-4C7A-9B0E-139F39B62EF5}" type="slidenum">
              <a:rPr lang="en-US" altLang="en-US"/>
              <a:pPr/>
              <a:t>‹#›</a:t>
            </a:fld>
            <a:endParaRPr lang="en-US" altLang="en-US"/>
          </a:p>
        </p:txBody>
      </p:sp>
    </p:spTree>
    <p:extLst>
      <p:ext uri="{BB962C8B-B14F-4D97-AF65-F5344CB8AC3E}">
        <p14:creationId xmlns:p14="http://schemas.microsoft.com/office/powerpoint/2010/main" val="1061406165"/>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4BB93F-B685-405A-9263-8883D76CC41F}" type="datetimeFigureOut">
              <a:rPr lang="en-US" altLang="en-US" smtClean="0"/>
              <a:pPr/>
              <a:t>2/6/2017</a:t>
            </a:fld>
            <a:endParaRPr lang="en-US" alt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4E73E5B3-EB80-4B2A-A9BB-D8E645F90097}" type="slidenum">
              <a:rPr lang="en-US" altLang="en-US" smtClean="0"/>
              <a:pPr/>
              <a:t>‹#›</a:t>
            </a:fld>
            <a:endParaRPr lang="en-US" altLang="en-US"/>
          </a:p>
        </p:txBody>
      </p:sp>
    </p:spTree>
    <p:extLst>
      <p:ext uri="{BB962C8B-B14F-4D97-AF65-F5344CB8AC3E}">
        <p14:creationId xmlns:p14="http://schemas.microsoft.com/office/powerpoint/2010/main" val="2579706976"/>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3AAC07-255D-4480-AEA1-F8F305795066}" type="datetimeFigureOut">
              <a:rPr lang="en-US" altLang="en-US" smtClean="0"/>
              <a:pPr/>
              <a:t>2/6/2017</a:t>
            </a:fld>
            <a:endParaRPr lang="en-US" alt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8CCD1A3A-FE42-465D-81AE-DB7DE0FA4AC1}" type="slidenum">
              <a:rPr lang="en-US" altLang="en-US" smtClean="0"/>
              <a:pPr/>
              <a:t>‹#›</a:t>
            </a:fld>
            <a:endParaRPr lang="en-US" altLang="en-US"/>
          </a:p>
        </p:txBody>
      </p:sp>
    </p:spTree>
    <p:extLst>
      <p:ext uri="{BB962C8B-B14F-4D97-AF65-F5344CB8AC3E}">
        <p14:creationId xmlns:p14="http://schemas.microsoft.com/office/powerpoint/2010/main" val="1213127176"/>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10DC27-2DDF-4D4F-A141-3AA0C6964BFB}" type="datetimeFigureOut">
              <a:rPr lang="en-US" altLang="en-US" smtClean="0"/>
              <a:pPr/>
              <a:t>2/6/2017</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854A7E90-74D4-4890-8655-337E70A7CF1B}" type="slidenum">
              <a:rPr lang="en-US" altLang="en-US" smtClean="0"/>
              <a:pPr/>
              <a:t>‹#›</a:t>
            </a:fld>
            <a:endParaRPr lang="en-US" altLang="en-US"/>
          </a:p>
        </p:txBody>
      </p:sp>
    </p:spTree>
    <p:extLst>
      <p:ext uri="{BB962C8B-B14F-4D97-AF65-F5344CB8AC3E}">
        <p14:creationId xmlns:p14="http://schemas.microsoft.com/office/powerpoint/2010/main" val="1980672485"/>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2E7F2A-0CB5-432F-A784-607B04D65661}" type="datetimeFigureOut">
              <a:rPr lang="en-US" altLang="en-US" smtClean="0"/>
              <a:pPr/>
              <a:t>2/6/2017</a:t>
            </a:fld>
            <a:endParaRPr lang="en-US" alt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90FB3815-C9E7-4FC8-B253-D9DF4E8F7249}" type="slidenum">
              <a:rPr lang="en-US" altLang="en-US" smtClean="0"/>
              <a:pPr/>
              <a:t>‹#›</a:t>
            </a:fld>
            <a:endParaRPr lang="en-US" altLang="en-US"/>
          </a:p>
        </p:txBody>
      </p:sp>
    </p:spTree>
    <p:extLst>
      <p:ext uri="{BB962C8B-B14F-4D97-AF65-F5344CB8AC3E}">
        <p14:creationId xmlns:p14="http://schemas.microsoft.com/office/powerpoint/2010/main" val="99048667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lang="en-US"/>
              <a:t>Click to edit Master title style</a:t>
            </a:r>
          </a:p>
        </p:txBody>
      </p:sp>
      <p:sp>
        <p:nvSpPr>
          <p:cNvPr id="3" name="Text Placeholder 2"/>
          <p:cNvSpPr>
            <a:spLocks noGrp="1"/>
          </p:cNvSpPr>
          <p:nvPr>
            <p:ph type="body" idx="1"/>
          </p:nvPr>
        </p:nvSpPr>
        <p:spPr>
          <a:xfrm>
            <a:off x="722313" y="3367088"/>
            <a:ext cx="7772400" cy="1509712"/>
          </a:xfrm>
        </p:spPr>
        <p:txBody>
          <a:bodyPr/>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13"/>
          <p:cNvSpPr>
            <a:spLocks noGrp="1"/>
          </p:cNvSpPr>
          <p:nvPr>
            <p:ph type="dt" sz="half" idx="10"/>
          </p:nvPr>
        </p:nvSpPr>
        <p:spPr/>
        <p:txBody>
          <a:bodyPr/>
          <a:lstStyle>
            <a:lvl1pPr>
              <a:defRPr/>
            </a:lvl1pPr>
          </a:lstStyle>
          <a:p>
            <a:fld id="{647353EF-B35D-4314-BFDB-CBE3FB4A5D04}" type="datetimeFigureOut">
              <a:rPr lang="en-US" altLang="en-US"/>
              <a:pPr/>
              <a:t>2/6/2017</a:t>
            </a:fld>
            <a:endParaRPr lang="en-US" alt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fld id="{9449E51D-D8CB-4294-882C-4D6FEC5A1A34}" type="slidenum">
              <a:rPr lang="en-US" altLang="en-US"/>
              <a:pPr/>
              <a:t>‹#›</a:t>
            </a:fld>
            <a:endParaRPr lang="en-US" altLang="en-US"/>
          </a:p>
        </p:txBody>
      </p:sp>
    </p:spTree>
    <p:extLst>
      <p:ext uri="{BB962C8B-B14F-4D97-AF65-F5344CB8AC3E}">
        <p14:creationId xmlns:p14="http://schemas.microsoft.com/office/powerpoint/2010/main" val="3029478746"/>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fld id="{22F35123-97EB-4AC6-9EEE-A727AAF337C6}" type="datetimeFigureOut">
              <a:rPr lang="en-US" altLang="en-US"/>
              <a:pPr/>
              <a:t>2/6/2017</a:t>
            </a:fld>
            <a:endParaRPr lang="en-US" alt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fld id="{2E38B391-8346-400D-BA91-C7DBE6EB8377}" type="slidenum">
              <a:rPr lang="en-US" altLang="en-US"/>
              <a:pPr/>
              <a:t>‹#›</a:t>
            </a:fld>
            <a:endParaRPr lang="en-US" altLang="en-US"/>
          </a:p>
        </p:txBody>
      </p:sp>
    </p:spTree>
    <p:extLst>
      <p:ext uri="{BB962C8B-B14F-4D97-AF65-F5344CB8AC3E}">
        <p14:creationId xmlns:p14="http://schemas.microsoft.com/office/powerpoint/2010/main" val="2570716855"/>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lstStyle>
            <a:lvl1pPr>
              <a:defRPr sz="4000" b="0" i="0" cap="none" baseline="0"/>
            </a:lvl1pPr>
          </a:lstStyle>
          <a:p>
            <a:r>
              <a:rPr lang="en-US"/>
              <a:t>Click to edit Master title style</a:t>
            </a:r>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5"/>
          <p:cNvSpPr>
            <a:spLocks noGrp="1"/>
          </p:cNvSpPr>
          <p:nvPr>
            <p:ph type="dt" sz="half" idx="10"/>
          </p:nvPr>
        </p:nvSpPr>
        <p:spPr/>
        <p:txBody>
          <a:bodyPr/>
          <a:lstStyle>
            <a:lvl1pPr>
              <a:defRPr/>
            </a:lvl1pPr>
          </a:lstStyle>
          <a:p>
            <a:fld id="{0F62406E-D27C-4A79-9FB2-774DA06FD799}" type="datetimeFigureOut">
              <a:rPr lang="en-US" altLang="en-US"/>
              <a:pPr/>
              <a:t>2/6/2017</a:t>
            </a:fld>
            <a:endParaRPr lang="en-US" altLang="en-US"/>
          </a:p>
        </p:txBody>
      </p:sp>
      <p:sp>
        <p:nvSpPr>
          <p:cNvPr id="8" name="Slide Number Placeholder 26"/>
          <p:cNvSpPr>
            <a:spLocks noGrp="1"/>
          </p:cNvSpPr>
          <p:nvPr>
            <p:ph type="sldNum" sz="quarter" idx="11"/>
          </p:nvPr>
        </p:nvSpPr>
        <p:spPr/>
        <p:txBody>
          <a:bodyPr/>
          <a:lstStyle>
            <a:lvl1pPr>
              <a:defRPr/>
            </a:lvl1pPr>
          </a:lstStyle>
          <a:p>
            <a:fld id="{A7D2D76F-6F53-46A6-8821-6543AD957F54}" type="slidenum">
              <a:rPr lang="en-US" altLang="en-US"/>
              <a:pPr/>
              <a:t>‹#›</a:t>
            </a:fld>
            <a:endParaRPr lang="en-US" altLang="en-US"/>
          </a:p>
        </p:txBody>
      </p:sp>
      <p:sp>
        <p:nvSpPr>
          <p:cNvPr id="9" name="Footer Placeholder 27"/>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343834959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lstStyle>
            <a:lvl1pPr>
              <a:defRPr sz="4000">
                <a:solidFill>
                  <a:schemeClr val="tx2"/>
                </a:solidFill>
              </a:defRPr>
            </a:lvl1pPr>
          </a:lstStyle>
          <a:p>
            <a:r>
              <a:rPr lang="en-US"/>
              <a:t>Click to edit Master title style</a:t>
            </a:r>
          </a:p>
        </p:txBody>
      </p:sp>
      <p:sp>
        <p:nvSpPr>
          <p:cNvPr id="3" name="Date Placeholder 2"/>
          <p:cNvSpPr>
            <a:spLocks noGrp="1"/>
          </p:cNvSpPr>
          <p:nvPr>
            <p:ph type="dt" sz="half" idx="10"/>
          </p:nvPr>
        </p:nvSpPr>
        <p:spPr>
          <a:xfrm>
            <a:off x="6583363" y="612775"/>
            <a:ext cx="957262" cy="457200"/>
          </a:xfrm>
        </p:spPr>
        <p:txBody>
          <a:bodyPr/>
          <a:lstStyle>
            <a:lvl1pPr>
              <a:defRPr/>
            </a:lvl1pPr>
          </a:lstStyle>
          <a:p>
            <a:fld id="{C654606C-D8BD-426C-AEFE-1A2427F5AA29}" type="datetimeFigureOut">
              <a:rPr lang="en-US" altLang="en-US"/>
              <a:pPr/>
              <a:t>2/6/2017</a:t>
            </a:fld>
            <a:endParaRPr lang="en-US" alt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9DB4D887-607F-42DF-9A3C-0F29F00F87FF}" type="slidenum">
              <a:rPr lang="en-US" altLang="en-US"/>
              <a:pPr/>
              <a:t>‹#›</a:t>
            </a:fld>
            <a:endParaRPr lang="en-US" altLang="en-US"/>
          </a:p>
        </p:txBody>
      </p:sp>
    </p:spTree>
    <p:extLst>
      <p:ext uri="{BB962C8B-B14F-4D97-AF65-F5344CB8AC3E}">
        <p14:creationId xmlns:p14="http://schemas.microsoft.com/office/powerpoint/2010/main" val="297449575"/>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fld id="{CA90B54E-AF7A-4F56-9885-D1467AE67BA5}" type="datetimeFigureOut">
              <a:rPr lang="en-US" altLang="en-US"/>
              <a:pPr/>
              <a:t>2/6/2017</a:t>
            </a:fld>
            <a:endParaRPr lang="en-US" alt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fld id="{3367B7D8-07C7-4881-8146-0892A49E14F7}" type="slidenum">
              <a:rPr lang="en-US" altLang="en-US"/>
              <a:pPr/>
              <a:t>‹#›</a:t>
            </a:fld>
            <a:endParaRPr lang="en-US" altLang="en-US"/>
          </a:p>
        </p:txBody>
      </p:sp>
    </p:spTree>
    <p:extLst>
      <p:ext uri="{BB962C8B-B14F-4D97-AF65-F5344CB8AC3E}">
        <p14:creationId xmlns:p14="http://schemas.microsoft.com/office/powerpoint/2010/main" val="655045220"/>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lang="en-US"/>
              <a:t>Click to edit Master title style</a:t>
            </a:r>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fld id="{4C4BB93F-B685-405A-9263-8883D76CC41F}" type="datetimeFigureOut">
              <a:rPr lang="en-US" altLang="en-US"/>
              <a:pPr/>
              <a:t>2/6/2017</a:t>
            </a:fld>
            <a:endParaRPr lang="en-US" alt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fld id="{4E73E5B3-EB80-4B2A-A9BB-D8E645F90097}" type="slidenum">
              <a:rPr lang="en-US" altLang="en-US"/>
              <a:pPr/>
              <a:t>‹#›</a:t>
            </a:fld>
            <a:endParaRPr lang="en-US" altLang="en-US"/>
          </a:p>
        </p:txBody>
      </p:sp>
    </p:spTree>
    <p:extLst>
      <p:ext uri="{BB962C8B-B14F-4D97-AF65-F5344CB8AC3E}">
        <p14:creationId xmlns:p14="http://schemas.microsoft.com/office/powerpoint/2010/main" val="1121734423"/>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088443" y="3274308"/>
            <a:ext cx="2590800" cy="2516489"/>
          </a:xfrm>
        </p:spPr>
        <p:txBody>
          <a:bodyPr lIns="0" tIns="0" rIns="45720"/>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fld id="{E93AAC07-255D-4480-AEA1-F8F305795066}" type="datetimeFigureOut">
              <a:rPr lang="en-US" altLang="en-US"/>
              <a:pPr/>
              <a:t>2/6/2017</a:t>
            </a:fld>
            <a:endParaRPr lang="en-US" alt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fld id="{8CCD1A3A-FE42-465D-81AE-DB7DE0FA4AC1}" type="slidenum">
              <a:rPr lang="en-US" altLang="en-US"/>
              <a:pPr/>
              <a:t>‹#›</a:t>
            </a:fld>
            <a:endParaRPr lang="en-US" altLang="en-US"/>
          </a:p>
        </p:txBody>
      </p:sp>
    </p:spTree>
    <p:extLst>
      <p:ext uri="{BB962C8B-B14F-4D97-AF65-F5344CB8AC3E}">
        <p14:creationId xmlns:p14="http://schemas.microsoft.com/office/powerpoint/2010/main" val="1166322446"/>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29" name="Rectangle 28"/>
          <p:cNvSpPr/>
          <p:nvPr/>
        </p:nvSpPr>
        <p:spPr>
          <a:xfrm>
            <a:off x="0" y="0"/>
            <a:ext cx="9144000" cy="3111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31" name="Rectangle 30"/>
          <p:cNvSpPr/>
          <p:nvPr/>
        </p:nvSpPr>
        <p:spPr>
          <a:xfrm flipV="1">
            <a:off x="5410200" y="360363"/>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32" name="Rectangle 31"/>
          <p:cNvSpPr/>
          <p:nvPr/>
        </p:nvSpPr>
        <p:spPr>
          <a:xfrm flipV="1">
            <a:off x="5410200" y="439738"/>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useBgFill="1">
        <p:nvSpPr>
          <p:cNvPr id="33" name="Rounded Rectangle 32"/>
          <p:cNvSpPr/>
          <p:nvPr/>
        </p:nvSpPr>
        <p:spPr bwMode="white">
          <a:xfrm>
            <a:off x="5407025" y="496888"/>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p>
        </p:txBody>
      </p:sp>
      <p:sp>
        <p:nvSpPr>
          <p:cNvPr id="1039"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40"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wrap="square" lIns="91440" tIns="45720" rIns="91440" bIns="45720" numCol="1" anchor="t" anchorCtr="0" compatLnSpc="1">
            <a:prstTxWarp prst="textNoShape">
              <a:avLst/>
            </a:prstTxWarp>
          </a:bodyPr>
          <a:lstStyle>
            <a:lvl1pPr>
              <a:defRPr sz="800">
                <a:solidFill>
                  <a:schemeClr val="accent2"/>
                </a:solidFill>
              </a:defRPr>
            </a:lvl1pPr>
          </a:lstStyle>
          <a:p>
            <a:fld id="{C32C250F-E43A-40B8-ACF6-A2CF02835FC1}" type="datetimeFigureOut">
              <a:rPr lang="en-US" altLang="en-US"/>
              <a:pPr/>
              <a:t>2/6/2017</a:t>
            </a:fld>
            <a:endParaRPr lang="en-US" altLang="en-US"/>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latinLnBrk="0" hangingPunct="1">
              <a:defRPr kumimoji="0" sz="800">
                <a:solidFill>
                  <a:schemeClr val="accent2"/>
                </a:solidFill>
                <a:latin typeface="Arial" pitchFamily="34" charset="0"/>
                <a:ea typeface="+mn-ea"/>
                <a:cs typeface="Arial" pitchFamily="34" charset="0"/>
              </a:defRPr>
            </a:lvl1pPr>
          </a:lstStyle>
          <a:p>
            <a:pPr>
              <a:defRPr/>
            </a:pPr>
            <a:endParaRPr lang="en-US"/>
          </a:p>
        </p:txBody>
      </p:sp>
      <p:sp>
        <p:nvSpPr>
          <p:cNvPr id="23" name="Slide Number Placeholder 22"/>
          <p:cNvSpPr>
            <a:spLocks noGrp="1"/>
          </p:cNvSpPr>
          <p:nvPr>
            <p:ph type="sldNum" sz="quarter" idx="4"/>
          </p:nvPr>
        </p:nvSpPr>
        <p:spPr>
          <a:xfrm>
            <a:off x="8174038" y="1588"/>
            <a:ext cx="762000" cy="366712"/>
          </a:xfrm>
          <a:prstGeom prst="rect">
            <a:avLst/>
          </a:prstGeom>
        </p:spPr>
        <p:txBody>
          <a:bodyPr vert="horz" wrap="square" lIns="91440" tIns="45720" rIns="91440" bIns="45720" numCol="1" anchor="b" anchorCtr="0" compatLnSpc="1">
            <a:prstTxWarp prst="textNoShape">
              <a:avLst/>
            </a:prstTxWarp>
          </a:bodyPr>
          <a:lstStyle>
            <a:lvl1pPr algn="r">
              <a:defRPr sz="1800">
                <a:solidFill>
                  <a:srgbClr val="FFFFFF"/>
                </a:solidFill>
              </a:defRPr>
            </a:lvl1pPr>
          </a:lstStyle>
          <a:p>
            <a:fld id="{3015F326-9D6C-46C4-AADF-405200F2FBA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480" r:id="rId1"/>
    <p:sldLayoutId id="2147484471" r:id="rId2"/>
    <p:sldLayoutId id="2147484472" r:id="rId3"/>
    <p:sldLayoutId id="2147484473" r:id="rId4"/>
    <p:sldLayoutId id="2147484481" r:id="rId5"/>
    <p:sldLayoutId id="2147484482" r:id="rId6"/>
    <p:sldLayoutId id="2147484474" r:id="rId7"/>
    <p:sldLayoutId id="2147484475" r:id="rId8"/>
    <p:sldLayoutId id="2147484476" r:id="rId9"/>
    <p:sldLayoutId id="2147484477" r:id="rId10"/>
    <p:sldLayoutId id="2147484478" r:id="rId11"/>
    <p:sldLayoutId id="2147484479" r:id="rId12"/>
  </p:sldLayoutIdLst>
  <p:transition spd="med">
    <p:fade/>
  </p:transition>
  <p:txStyles>
    <p:titleStyle>
      <a:lvl1pPr algn="l" rtl="0" eaLnBrk="0" fontAlgn="base" hangingPunct="0">
        <a:spcBef>
          <a:spcPct val="0"/>
        </a:spcBef>
        <a:spcAft>
          <a:spcPct val="0"/>
        </a:spcAft>
        <a:defRPr sz="4000" kern="1200">
          <a:solidFill>
            <a:schemeClr val="tx2"/>
          </a:solidFill>
          <a:latin typeface="+mj-lt"/>
          <a:ea typeface="ＭＳ Ｐゴシック" pitchFamily="34" charset="-128"/>
          <a:cs typeface="+mj-cs"/>
        </a:defRPr>
      </a:lvl1pPr>
      <a:lvl2pPr algn="l" rtl="0" eaLnBrk="0" fontAlgn="base" hangingPunct="0">
        <a:spcBef>
          <a:spcPct val="0"/>
        </a:spcBef>
        <a:spcAft>
          <a:spcPct val="0"/>
        </a:spcAft>
        <a:defRPr sz="4000">
          <a:solidFill>
            <a:schemeClr val="tx2"/>
          </a:solidFill>
          <a:latin typeface="Trebuchet MS" pitchFamily="34" charset="0"/>
          <a:ea typeface="ＭＳ Ｐゴシック" pitchFamily="34" charset="-128"/>
        </a:defRPr>
      </a:lvl2pPr>
      <a:lvl3pPr algn="l" rtl="0" eaLnBrk="0" fontAlgn="base" hangingPunct="0">
        <a:spcBef>
          <a:spcPct val="0"/>
        </a:spcBef>
        <a:spcAft>
          <a:spcPct val="0"/>
        </a:spcAft>
        <a:defRPr sz="4000">
          <a:solidFill>
            <a:schemeClr val="tx2"/>
          </a:solidFill>
          <a:latin typeface="Trebuchet MS" pitchFamily="34" charset="0"/>
          <a:ea typeface="ＭＳ Ｐゴシック" pitchFamily="34" charset="-128"/>
        </a:defRPr>
      </a:lvl3pPr>
      <a:lvl4pPr algn="l" rtl="0" eaLnBrk="0" fontAlgn="base" hangingPunct="0">
        <a:spcBef>
          <a:spcPct val="0"/>
        </a:spcBef>
        <a:spcAft>
          <a:spcPct val="0"/>
        </a:spcAft>
        <a:defRPr sz="4000">
          <a:solidFill>
            <a:schemeClr val="tx2"/>
          </a:solidFill>
          <a:latin typeface="Trebuchet MS" pitchFamily="34" charset="0"/>
          <a:ea typeface="ＭＳ Ｐゴシック" pitchFamily="34" charset="-128"/>
        </a:defRPr>
      </a:lvl4pPr>
      <a:lvl5pPr algn="l" rtl="0" eaLnBrk="0" fontAlgn="base" hangingPunct="0">
        <a:spcBef>
          <a:spcPct val="0"/>
        </a:spcBef>
        <a:spcAft>
          <a:spcPct val="0"/>
        </a:spcAft>
        <a:defRPr sz="4000">
          <a:solidFill>
            <a:schemeClr val="tx2"/>
          </a:solidFill>
          <a:latin typeface="Trebuchet MS" pitchFamily="34" charset="0"/>
          <a:ea typeface="ＭＳ Ｐゴシック" pitchFamily="34" charset="-128"/>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9BBB59"/>
        </a:buClr>
        <a:buFont typeface="Georgia" pitchFamily="18" charset="0"/>
        <a:buChar char="•"/>
        <a:defRPr sz="2800" kern="1200">
          <a:solidFill>
            <a:schemeClr val="tx1"/>
          </a:solidFill>
          <a:latin typeface="+mn-lt"/>
          <a:ea typeface="ＭＳ Ｐゴシック" pitchFamily="34" charset="-128"/>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kern="1200">
          <a:solidFill>
            <a:schemeClr val="accent2"/>
          </a:solidFill>
          <a:latin typeface="+mn-lt"/>
          <a:ea typeface="ＭＳ Ｐゴシック" pitchFamily="34" charset="-128"/>
          <a:cs typeface="+mn-cs"/>
        </a:defRPr>
      </a:lvl2pPr>
      <a:lvl3pPr marL="922338" indent="-219075" algn="l" rtl="0" eaLnBrk="0" fontAlgn="base" hangingPunct="0">
        <a:spcBef>
          <a:spcPts val="300"/>
        </a:spcBef>
        <a:spcAft>
          <a:spcPct val="0"/>
        </a:spcAft>
        <a:buClr>
          <a:schemeClr val="accent1"/>
        </a:buClr>
        <a:buFont typeface="Wingdings 2" pitchFamily="18" charset="2"/>
        <a:buChar char=""/>
        <a:defRPr sz="2400" kern="1200">
          <a:solidFill>
            <a:schemeClr val="accent1"/>
          </a:solidFill>
          <a:latin typeface="+mn-lt"/>
          <a:ea typeface="ＭＳ Ｐゴシック" pitchFamily="34" charset="-128"/>
          <a:cs typeface="+mn-cs"/>
        </a:defRPr>
      </a:lvl3pPr>
      <a:lvl4pPr marL="1179513" indent="-200025" algn="l" rtl="0" eaLnBrk="0" fontAlgn="base" hangingPunct="0">
        <a:spcBef>
          <a:spcPts val="300"/>
        </a:spcBef>
        <a:spcAft>
          <a:spcPct val="0"/>
        </a:spcAft>
        <a:buClr>
          <a:schemeClr val="accent1"/>
        </a:buClr>
        <a:buFont typeface="Wingdings 2" pitchFamily="18" charset="2"/>
        <a:buChar char=""/>
        <a:defRPr sz="2200" kern="1200">
          <a:solidFill>
            <a:schemeClr val="accent1"/>
          </a:solidFill>
          <a:latin typeface="+mn-lt"/>
          <a:ea typeface="ＭＳ Ｐゴシック" pitchFamily="34" charset="-128"/>
          <a:cs typeface="+mn-cs"/>
        </a:defRPr>
      </a:lvl4pPr>
      <a:lvl5pPr marL="1389063" indent="-182563" algn="l" rtl="0" eaLnBrk="0" fontAlgn="base" hangingPunct="0">
        <a:spcBef>
          <a:spcPts val="300"/>
        </a:spcBef>
        <a:spcAft>
          <a:spcPct val="0"/>
        </a:spcAft>
        <a:buClr>
          <a:srgbClr val="9BBB59"/>
        </a:buClr>
        <a:buFont typeface="Georgia" pitchFamily="18" charset="0"/>
        <a:buChar char="▫"/>
        <a:defRPr sz="2000" kern="1200">
          <a:solidFill>
            <a:srgbClr val="9BBB59"/>
          </a:solidFill>
          <a:latin typeface="+mn-lt"/>
          <a:ea typeface="ＭＳ Ｐゴシック" pitchFamily="34" charset="-128"/>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2C250F-E43A-40B8-ACF6-A2CF02835FC1}" type="datetimeFigureOut">
              <a:rPr lang="en-US" altLang="en-US" smtClean="0"/>
              <a:pPr/>
              <a:t>2/6/2017</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15F326-9D6C-46C4-AADF-405200F2FBA5}" type="slidenum">
              <a:rPr lang="en-US" altLang="en-US" smtClean="0"/>
              <a:pPr/>
              <a:t>‹#›</a:t>
            </a:fld>
            <a:endParaRPr lang="en-US" altLang="en-US"/>
          </a:p>
        </p:txBody>
      </p:sp>
    </p:spTree>
    <p:extLst>
      <p:ext uri="{BB962C8B-B14F-4D97-AF65-F5344CB8AC3E}">
        <p14:creationId xmlns:p14="http://schemas.microsoft.com/office/powerpoint/2010/main" val="2068458575"/>
      </p:ext>
    </p:extLst>
  </p:cSld>
  <p:clrMap bg1="lt1" tx1="dk1" bg2="lt2" tx2="dk2" accent1="accent1" accent2="accent2" accent3="accent3" accent4="accent4" accent5="accent5" accent6="accent6" hlink="hlink" folHlink="folHlink"/>
  <p:sldLayoutIdLst>
    <p:sldLayoutId id="2147484484" r:id="rId1"/>
    <p:sldLayoutId id="2147484485" r:id="rId2"/>
    <p:sldLayoutId id="2147484486" r:id="rId3"/>
    <p:sldLayoutId id="2147484487" r:id="rId4"/>
    <p:sldLayoutId id="2147484488" r:id="rId5"/>
    <p:sldLayoutId id="2147484489" r:id="rId6"/>
    <p:sldLayoutId id="2147484490" r:id="rId7"/>
    <p:sldLayoutId id="2147484491" r:id="rId8"/>
    <p:sldLayoutId id="2147484492" r:id="rId9"/>
    <p:sldLayoutId id="2147484493" r:id="rId10"/>
    <p:sldLayoutId id="2147484494" r:id="rId11"/>
  </p:sldLayoutIdLst>
  <p:transition spd="med">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www.youtube.com/watch?v=9CQ0M0wx00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www.youtube.com/watch?v=1IqH3uliwJY&amp;feature=player_embedded"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v=qTXjnzusg7Y"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5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watch?v=7i574Em3IrI"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5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hyperlink" Target="http://www.youtube.com/watch?v=DXguGoJTK4o"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5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hyperlink" Target="http://recipecurio.com/recipe-copies/rumford-ration/large/cover.jpg" TargetMode="External"/><Relationship Id="rId4" Type="http://schemas.openxmlformats.org/officeDocument/2006/relationships/image" Target="../media/image78.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6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6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hyperlink" Target="https://www.youtube.com/watch?v=IAMJJHne_a4"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jpeg"/><Relationship Id="rId7" Type="http://schemas.openxmlformats.org/officeDocument/2006/relationships/image" Target="../media/image93.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jpeg"/></Relationships>
</file>

<file path=ppt/slides/_rels/slide6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hyperlink" Target="http://upload.wikimedia.org/wikipedia/en/f/f8/Small_web_logo.jpg"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www.youtube.com/watch?v=qafnJ6mRbgk" TargetMode="External"/><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99.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 Id="rId5" Type="http://schemas.openxmlformats.org/officeDocument/2006/relationships/image" Target="../media/image104.jpeg"/><Relationship Id="rId4" Type="http://schemas.openxmlformats.org/officeDocument/2006/relationships/image" Target="../media/image103.jpeg"/></Relationships>
</file>

<file path=ppt/slides/_rels/slide7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7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hyperlink" Target="https://www.youtube.com/watch?v=dX25PDBb708" TargetMode="External"/><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8.jpeg"/></Relationships>
</file>

<file path=ppt/slides/_rels/slide7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s://www.youtube.com/watch?v=ncCsGl6IKTE"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bp2.blogger.com/_eQFMSrewFec/R792PopfbOI/AAAAAAAABhs/_pIh7ztWKcU/s320/lesson_1_clip_image002.jpg"/>
          <p:cNvPicPr>
            <a:picLocks noChangeAspect="1" noChangeArrowheads="1"/>
          </p:cNvPicPr>
          <p:nvPr/>
        </p:nvPicPr>
        <p:blipFill>
          <a:blip r:embed="rId3" cstate="print"/>
          <a:srcRect/>
          <a:stretch>
            <a:fillRect/>
          </a:stretch>
        </p:blipFill>
        <p:spPr bwMode="auto">
          <a:xfrm>
            <a:off x="228600" y="712788"/>
            <a:ext cx="5791200" cy="5883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171" name="Title 3"/>
          <p:cNvSpPr>
            <a:spLocks noGrp="1"/>
          </p:cNvSpPr>
          <p:nvPr>
            <p:ph type="title"/>
          </p:nvPr>
        </p:nvSpPr>
        <p:spPr>
          <a:xfrm>
            <a:off x="6172200" y="712788"/>
            <a:ext cx="2895600" cy="5883275"/>
          </a:xfrm>
        </p:spPr>
        <p:txBody>
          <a:bodyPr/>
          <a:lstStyle/>
          <a:p>
            <a:pPr eaLnBrk="1" hangingPunct="1">
              <a:spcBef>
                <a:spcPts val="2400"/>
              </a:spcBef>
            </a:pPr>
            <a:r>
              <a:rPr lang="en-US" altLang="en-US" sz="3600" dirty="0">
                <a:solidFill>
                  <a:schemeClr val="accent2"/>
                </a:solidFill>
                <a:effectLst>
                  <a:outerShdw blurRad="38100" dist="38100" dir="2700000" algn="tl">
                    <a:srgbClr val="C0C0C0"/>
                  </a:outerShdw>
                </a:effectLst>
              </a:rPr>
              <a:t>Bell Ringer:</a:t>
            </a:r>
            <a:r>
              <a:rPr lang="en-US" altLang="en-US" sz="3200" dirty="0"/>
              <a:t/>
            </a:r>
            <a:br>
              <a:rPr lang="en-US" altLang="en-US" sz="3200" dirty="0"/>
            </a:br>
            <a:r>
              <a:rPr lang="en-US" altLang="en-US" sz="3200" dirty="0"/>
              <a:t/>
            </a:r>
            <a:br>
              <a:rPr lang="en-US" altLang="en-US" sz="3200" dirty="0"/>
            </a:br>
            <a:r>
              <a:rPr lang="en-US" altLang="en-US" sz="3200" dirty="0"/>
              <a:t>What group do you think was excluded from this establishment?</a:t>
            </a:r>
            <a:br>
              <a:rPr lang="en-US" altLang="en-US" sz="3200" dirty="0"/>
            </a:br>
            <a:r>
              <a:rPr lang="en-US" altLang="en-US" sz="3200" dirty="0"/>
              <a:t>Why?</a:t>
            </a:r>
          </a:p>
        </p:txBody>
      </p:sp>
      <p:sp>
        <p:nvSpPr>
          <p:cNvPr id="4" name="Rectangle 3"/>
          <p:cNvSpPr/>
          <p:nvPr/>
        </p:nvSpPr>
        <p:spPr>
          <a:xfrm>
            <a:off x="609600" y="4419600"/>
            <a:ext cx="4495800" cy="609600"/>
          </a:xfrm>
          <a:prstGeom prst="rect">
            <a:avLst/>
          </a:prstGeom>
          <a:solidFill>
            <a:schemeClr val="tx1">
              <a:lumMod val="85000"/>
              <a:lumOff val="1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xit" presetSubtype="0" fill="hold" grpId="0" nodeType="clickEffect">
                                  <p:stCondLst>
                                    <p:cond delay="0"/>
                                  </p:stCondLst>
                                  <p:childTnLst>
                                    <p:anim calcmode="lin" valueType="num">
                                      <p:cBhvr>
                                        <p:cTn id="6" dur="1000"/>
                                        <p:tgtEl>
                                          <p:spTgt spid="4"/>
                                        </p:tgtEl>
                                        <p:attrNameLst>
                                          <p:attrName>ppt_w</p:attrName>
                                        </p:attrNameLst>
                                      </p:cBhvr>
                                      <p:tavLst>
                                        <p:tav tm="0">
                                          <p:val>
                                            <p:strVal val="ppt_w"/>
                                          </p:val>
                                        </p:tav>
                                        <p:tav tm="100000">
                                          <p:val>
                                            <p:fltVal val="0"/>
                                          </p:val>
                                        </p:tav>
                                      </p:tavLst>
                                    </p:anim>
                                    <p:anim calcmode="lin" valueType="num">
                                      <p:cBhvr>
                                        <p:cTn id="7" dur="1000"/>
                                        <p:tgtEl>
                                          <p:spTgt spid="4"/>
                                        </p:tgtEl>
                                        <p:attrNameLst>
                                          <p:attrName>ppt_h</p:attrName>
                                        </p:attrNameLst>
                                      </p:cBhvr>
                                      <p:tavLst>
                                        <p:tav tm="0">
                                          <p:val>
                                            <p:strVal val="ppt_h"/>
                                          </p:val>
                                        </p:tav>
                                        <p:tav tm="100000">
                                          <p:val>
                                            <p:fltVal val="0"/>
                                          </p:val>
                                        </p:tav>
                                      </p:tavLst>
                                    </p:anim>
                                    <p:animEffect transition="out" filter="fade">
                                      <p:cBhvr>
                                        <p:cTn id="8" dur="1000"/>
                                        <p:tgtEl>
                                          <p:spTgt spid="4"/>
                                        </p:tgtEl>
                                      </p:cBhvr>
                                    </p:animEffect>
                                    <p:set>
                                      <p:cBhvr>
                                        <p:cTn id="9"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457200" y="762000"/>
            <a:ext cx="8229600" cy="1066800"/>
          </a:xfrm>
        </p:spPr>
        <p:txBody>
          <a:bodyPr/>
          <a:lstStyle/>
          <a:p>
            <a:r>
              <a:rPr lang="en-US" altLang="en-US"/>
              <a:t>Double V Campaign</a:t>
            </a:r>
          </a:p>
        </p:txBody>
      </p:sp>
      <p:sp>
        <p:nvSpPr>
          <p:cNvPr id="15362" name="Content Placeholder 2"/>
          <p:cNvSpPr>
            <a:spLocks noGrp="1"/>
          </p:cNvSpPr>
          <p:nvPr>
            <p:ph idx="1"/>
          </p:nvPr>
        </p:nvSpPr>
        <p:spPr>
          <a:xfrm>
            <a:off x="4572000" y="1981200"/>
            <a:ext cx="4343400" cy="4592638"/>
          </a:xfrm>
        </p:spPr>
        <p:txBody>
          <a:bodyPr/>
          <a:lstStyle/>
          <a:p>
            <a:r>
              <a:rPr lang="en-US" altLang="en-US" dirty="0"/>
              <a:t>Double V Campaign: Victory over fascism abroad, and victory over discrimination at home.</a:t>
            </a:r>
          </a:p>
          <a:p>
            <a:r>
              <a:rPr lang="en-US" altLang="en-US" dirty="0"/>
              <a:t>Large numbers of AA migrate to industrial cities; leads to race riots in major cities</a:t>
            </a:r>
          </a:p>
          <a:p>
            <a:pPr lvl="1"/>
            <a:r>
              <a:rPr lang="en-US" altLang="en-US" sz="2400" dirty="0"/>
              <a:t>(Sound familiar?)</a:t>
            </a:r>
          </a:p>
        </p:txBody>
      </p:sp>
      <p:pic>
        <p:nvPicPr>
          <p:cNvPr id="32772" name="Picture 5" descr="http://3.bp.blogspot.com/-QQy4il7EK3M/TyL1qIdXPnI/AAAAAAAAA0g/orRe82JCgUs/s1600/Double+V+Campaign.jpg"/>
          <p:cNvPicPr>
            <a:picLocks noChangeAspect="1" noChangeArrowheads="1"/>
          </p:cNvPicPr>
          <p:nvPr/>
        </p:nvPicPr>
        <p:blipFill>
          <a:blip r:embed="rId3" cstate="print"/>
          <a:srcRect/>
          <a:stretch>
            <a:fillRect/>
          </a:stretch>
        </p:blipFill>
        <p:spPr bwMode="auto">
          <a:xfrm>
            <a:off x="228600" y="1981200"/>
            <a:ext cx="4143375" cy="4267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1652"/>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09600" y="152400"/>
            <a:ext cx="7996563" cy="923330"/>
          </a:xfrm>
          <a:prstGeom prst="rect">
            <a:avLst/>
          </a:prstGeom>
          <a:noFill/>
        </p:spPr>
        <p:txBody>
          <a:bodyPr wrap="none">
            <a:spAutoFit/>
          </a:bodyPr>
          <a:lstStyle/>
          <a:p>
            <a:pPr algn="ctr">
              <a:defRPr/>
            </a:pPr>
            <a:r>
              <a:rPr lang="en-US"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j-lt"/>
                <a:ea typeface="+mn-ea"/>
                <a:cs typeface="Arial" charset="0"/>
              </a:rPr>
              <a:t>Detroit Race Riot (1943)</a:t>
            </a: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3" descr="get_image?provider_id=220&amp;size=550x550_mb&amp;ptp_photo_id=598969"/>
          <p:cNvPicPr>
            <a:picLocks noChangeAspect="1" noChangeArrowheads="1"/>
          </p:cNvPicPr>
          <p:nvPr/>
        </p:nvPicPr>
        <p:blipFill>
          <a:blip r:embed="rId2">
            <a:extLst>
              <a:ext uri="{28A0092B-C50C-407E-A947-70E740481C1C}">
                <a14:useLocalDpi xmlns:a14="http://schemas.microsoft.com/office/drawing/2010/main" val="0"/>
              </a:ext>
            </a:extLst>
          </a:blip>
          <a:srcRect l="10207" r="14774"/>
          <a:stretch>
            <a:fillRect/>
          </a:stretch>
        </p:blipFill>
        <p:spPr bwMode="auto">
          <a:xfrm>
            <a:off x="0" y="381000"/>
            <a:ext cx="405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6350"/>
            <a:ext cx="5287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4800600" y="685800"/>
            <a:ext cx="4114800" cy="1295400"/>
          </a:xfrm>
        </p:spPr>
        <p:txBody>
          <a:bodyPr/>
          <a:lstStyle/>
          <a:p>
            <a:pPr algn="r"/>
            <a:r>
              <a:rPr lang="en-US" altLang="en-US"/>
              <a:t>Executive Order 8802</a:t>
            </a:r>
          </a:p>
        </p:txBody>
      </p:sp>
      <p:sp>
        <p:nvSpPr>
          <p:cNvPr id="18434" name="Content Placeholder 2"/>
          <p:cNvSpPr>
            <a:spLocks noGrp="1"/>
          </p:cNvSpPr>
          <p:nvPr>
            <p:ph idx="1"/>
          </p:nvPr>
        </p:nvSpPr>
        <p:spPr>
          <a:xfrm>
            <a:off x="152400" y="533400"/>
            <a:ext cx="4648200" cy="6040438"/>
          </a:xfrm>
        </p:spPr>
        <p:txBody>
          <a:bodyPr/>
          <a:lstStyle/>
          <a:p>
            <a:r>
              <a:rPr lang="en-US" altLang="en-US" sz="3100" dirty="0"/>
              <a:t>March on Washington Movement by A. Philip Randolph: Protest over discrimination in hiring at munitions factories</a:t>
            </a:r>
          </a:p>
          <a:p>
            <a:r>
              <a:rPr lang="en-US" altLang="en-US" sz="3100" dirty="0"/>
              <a:t>Executive Order 8802: Eliminated discrimination in defense industries or government because of race</a:t>
            </a:r>
          </a:p>
        </p:txBody>
      </p:sp>
      <p:pic>
        <p:nvPicPr>
          <p:cNvPr id="18435" name="Picture 1"/>
          <p:cNvPicPr>
            <a:picLocks noChangeAspect="1"/>
          </p:cNvPicPr>
          <p:nvPr/>
        </p:nvPicPr>
        <p:blipFill>
          <a:blip r:embed="rId3">
            <a:extLst>
              <a:ext uri="{28A0092B-C50C-407E-A947-70E740481C1C}">
                <a14:useLocalDpi xmlns:a14="http://schemas.microsoft.com/office/drawing/2010/main" val="0"/>
              </a:ext>
            </a:extLst>
          </a:blip>
          <a:srcRect l="3836" t="3423" r="3287" b="2969"/>
          <a:stretch>
            <a:fillRect/>
          </a:stretch>
        </p:blipFill>
        <p:spPr bwMode="auto">
          <a:xfrm>
            <a:off x="5334000" y="2209800"/>
            <a:ext cx="35052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5" descr="japanese-intern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28600" y="228600"/>
            <a:ext cx="7231467" cy="923330"/>
          </a:xfrm>
          <a:prstGeom prst="rect">
            <a:avLst/>
          </a:prstGeom>
          <a:noFill/>
        </p:spPr>
        <p:txBody>
          <a:bodyPr wrap="none">
            <a:spAutoFit/>
          </a:bodyPr>
          <a:lstStyle/>
          <a:p>
            <a:pPr algn="ctr">
              <a:defRPr/>
            </a:pPr>
            <a:r>
              <a:rPr lang="en-US"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j-lt"/>
                <a:ea typeface="+mn-ea"/>
                <a:cs typeface="Arial" pitchFamily="34" charset="0"/>
              </a:rPr>
              <a:t>Japanese Internment</a:t>
            </a: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381000" y="533400"/>
            <a:ext cx="8229600" cy="1066800"/>
          </a:xfrm>
        </p:spPr>
        <p:txBody>
          <a:bodyPr/>
          <a:lstStyle/>
          <a:p>
            <a:r>
              <a:rPr lang="en-US" altLang="en-US"/>
              <a:t>Japanese Internment</a:t>
            </a:r>
          </a:p>
        </p:txBody>
      </p:sp>
      <p:sp>
        <p:nvSpPr>
          <p:cNvPr id="20482" name="Content Placeholder 2"/>
          <p:cNvSpPr>
            <a:spLocks noGrp="1"/>
          </p:cNvSpPr>
          <p:nvPr>
            <p:ph idx="1"/>
          </p:nvPr>
        </p:nvSpPr>
        <p:spPr>
          <a:xfrm>
            <a:off x="152400" y="1524000"/>
            <a:ext cx="3810000" cy="5049838"/>
          </a:xfrm>
        </p:spPr>
        <p:txBody>
          <a:bodyPr/>
          <a:lstStyle/>
          <a:p>
            <a:pPr marL="342900" indent="-342900"/>
            <a:r>
              <a:rPr lang="en-US" altLang="en-US" sz="2400" dirty="0"/>
              <a:t>Fears following Pearl Harbor that Japanese-Americans would aid the enemy</a:t>
            </a:r>
          </a:p>
          <a:p>
            <a:pPr marL="342900" indent="-342900"/>
            <a:r>
              <a:rPr lang="en-US" altLang="en-US" sz="2400" dirty="0"/>
              <a:t>War Department demanded “enemy nationals” be removed from the West Coast</a:t>
            </a:r>
          </a:p>
          <a:p>
            <a:pPr marL="635000" lvl="1" indent="-342900"/>
            <a:r>
              <a:rPr lang="en-US" altLang="en-US" sz="2200" dirty="0"/>
              <a:t>~120,000 Japanese-Americans living in California</a:t>
            </a:r>
          </a:p>
        </p:txBody>
      </p:sp>
      <p:pic>
        <p:nvPicPr>
          <p:cNvPr id="11269" name="Picture 5" descr="http://static.ddmcdn.com/gif/japanese-internment-camp-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600200"/>
            <a:ext cx="4851400" cy="3638550"/>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2971800" y="5334000"/>
            <a:ext cx="5947461" cy="1323439"/>
          </a:xfrm>
          <a:prstGeom prst="rect">
            <a:avLst/>
          </a:prstGeom>
          <a:noFill/>
        </p:spPr>
        <p:txBody>
          <a:bodyPr wrap="none">
            <a:spAutoFit/>
          </a:bodyPr>
          <a:lstStyle/>
          <a:p>
            <a:pPr algn="ctr">
              <a:defRPr/>
            </a:pPr>
            <a:r>
              <a:rPr lang="en-US" sz="4000" dirty="0">
                <a:ln w="10160">
                  <a:solidFill>
                    <a:schemeClr val="accent1"/>
                  </a:solidFill>
                  <a:prstDash val="solid"/>
                </a:ln>
                <a:solidFill>
                  <a:srgbClr val="FFFFFF"/>
                </a:solidFill>
                <a:effectLst>
                  <a:outerShdw blurRad="38100" dist="32000" dir="5400000" algn="tl">
                    <a:srgbClr val="000000">
                      <a:alpha val="30000"/>
                    </a:srgbClr>
                  </a:outerShdw>
                </a:effectLst>
                <a:latin typeface="Arial" charset="0"/>
                <a:ea typeface="+mn-ea"/>
                <a:cs typeface="Arial" charset="0"/>
              </a:rPr>
              <a:t>Why do you think only</a:t>
            </a:r>
          </a:p>
          <a:p>
            <a:pPr algn="ctr">
              <a:defRPr/>
            </a:pPr>
            <a:r>
              <a:rPr lang="en-US" sz="4000" dirty="0">
                <a:ln w="10160">
                  <a:solidFill>
                    <a:schemeClr val="accent1"/>
                  </a:solidFill>
                  <a:prstDash val="solid"/>
                </a:ln>
                <a:solidFill>
                  <a:srgbClr val="FFFFFF"/>
                </a:solidFill>
                <a:effectLst>
                  <a:outerShdw blurRad="38100" dist="32000" dir="5400000" algn="tl">
                    <a:srgbClr val="000000">
                      <a:alpha val="30000"/>
                    </a:srgbClr>
                  </a:outerShdw>
                </a:effectLst>
                <a:latin typeface="Arial" charset="0"/>
                <a:ea typeface="+mn-ea"/>
                <a:cs typeface="Arial" charset="0"/>
              </a:rPr>
              <a:t>Japanese were interned?</a:t>
            </a: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2">
            <a:extLst>
              <a:ext uri="{28A0092B-C50C-407E-A947-70E740481C1C}">
                <a14:useLocalDpi xmlns:a14="http://schemas.microsoft.com/office/drawing/2010/main" val="0"/>
              </a:ext>
            </a:extLst>
          </a:blip>
          <a:srcRect l="51978" t="14699" r="13535" b="14017"/>
          <a:stretch>
            <a:fillRect/>
          </a:stretch>
        </p:blipFill>
        <p:spPr bwMode="auto">
          <a:xfrm>
            <a:off x="5862" y="0"/>
            <a:ext cx="924401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http://s1.thingpic.com/images/YR/e1DcYCr5Ak1W8wq16FMs5we1.jpeg"/>
          <p:cNvPicPr>
            <a:picLocks noChangeAspect="1" noChangeArrowheads="1"/>
          </p:cNvPicPr>
          <p:nvPr/>
        </p:nvPicPr>
        <p:blipFill>
          <a:blip r:embed="rId2">
            <a:extLst>
              <a:ext uri="{28A0092B-C50C-407E-A947-70E740481C1C}">
                <a14:useLocalDpi xmlns:a14="http://schemas.microsoft.com/office/drawing/2010/main" val="0"/>
              </a:ext>
            </a:extLst>
          </a:blip>
          <a:srcRect b="6625"/>
          <a:stretch>
            <a:fillRect/>
          </a:stretch>
        </p:blipFill>
        <p:spPr bwMode="auto">
          <a:xfrm>
            <a:off x="-57150" y="-15875"/>
            <a:ext cx="920115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2" descr="Jap Hunting License: Good until Extermination    [click on this image to find a short clip and analysis of how comedy is uncritically deployed to reinforce racist ide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37056">
            <a:off x="5943600" y="4403725"/>
            <a:ext cx="289560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p:cNvSpPr>
          <p:nvPr>
            <p:ph type="title"/>
          </p:nvPr>
        </p:nvSpPr>
        <p:spPr>
          <a:xfrm>
            <a:off x="152400" y="685800"/>
            <a:ext cx="8229600" cy="1066800"/>
          </a:xfrm>
        </p:spPr>
        <p:txBody>
          <a:bodyPr/>
          <a:lstStyle/>
          <a:p>
            <a:pPr eaLnBrk="1" hangingPunct="1"/>
            <a:r>
              <a:rPr lang="en-US" altLang="en-US"/>
              <a:t>Executive Order 9066</a:t>
            </a:r>
          </a:p>
        </p:txBody>
      </p:sp>
      <p:sp>
        <p:nvSpPr>
          <p:cNvPr id="132099" name="Rectangle 3"/>
          <p:cNvSpPr>
            <a:spLocks noGrp="1"/>
          </p:cNvSpPr>
          <p:nvPr>
            <p:ph idx="1"/>
          </p:nvPr>
        </p:nvSpPr>
        <p:spPr>
          <a:xfrm>
            <a:off x="5257800" y="685800"/>
            <a:ext cx="3733800" cy="5811838"/>
          </a:xfrm>
        </p:spPr>
        <p:txBody>
          <a:bodyPr/>
          <a:lstStyle/>
          <a:p>
            <a:pPr eaLnBrk="1" hangingPunct="1"/>
            <a:r>
              <a:rPr lang="en-US" altLang="en-US" sz="2600" dirty="0"/>
              <a:t>Executive Order 9066: Provided for the removal of enemy nationals from military areas – i.e. internment those of Japanese heritage</a:t>
            </a:r>
          </a:p>
          <a:p>
            <a:pPr eaLnBrk="1" hangingPunct="1"/>
            <a:r>
              <a:rPr lang="en-US" altLang="en-US" sz="2600" dirty="0"/>
              <a:t>About 110,000 sent to “War Relocation Camps” that were located away from the coast</a:t>
            </a:r>
          </a:p>
          <a:p>
            <a:pPr eaLnBrk="1" hangingPunct="1"/>
            <a:r>
              <a:rPr lang="en-US" altLang="en-US" sz="2600" dirty="0"/>
              <a:t>62% were American citizens</a:t>
            </a:r>
          </a:p>
        </p:txBody>
      </p:sp>
      <p:pic>
        <p:nvPicPr>
          <p:cNvPr id="132100" name="Picture 5" descr="http://www.owensvalleyhistory.com/manzanar3/japanesefamily.jpg"/>
          <p:cNvPicPr>
            <a:picLocks noChangeAspect="1" noChangeArrowheads="1"/>
          </p:cNvPicPr>
          <p:nvPr/>
        </p:nvPicPr>
        <p:blipFill>
          <a:blip r:embed="rId3">
            <a:extLst>
              <a:ext uri="{28A0092B-C50C-407E-A947-70E740481C1C}">
                <a14:useLocalDpi xmlns:a14="http://schemas.microsoft.com/office/drawing/2010/main" val="0"/>
              </a:ext>
            </a:extLst>
          </a:blip>
          <a:srcRect l="8615" r="8923"/>
          <a:stretch>
            <a:fillRect/>
          </a:stretch>
        </p:blipFill>
        <p:spPr bwMode="auto">
          <a:xfrm>
            <a:off x="152400" y="1981200"/>
            <a:ext cx="5105400"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2" name="Picture 6" descr="File:Instructions to japanese.png">
            <a:hlinkClick r:i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752600"/>
            <a:ext cx="399891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http://upload.wikimedia.org/wikipedia/commons/thumb/6/6b/Map_of_World_War_II_Japanese_American_internment_camps.png/400px-Map_of_World_War_II_Japanese_American_internment_camp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103438"/>
            <a:ext cx="5257800" cy="436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32099">
                                            <p:txEl>
                                              <p:pRg st="0" end="0"/>
                                            </p:txEl>
                                          </p:spTgt>
                                        </p:tgtEl>
                                        <p:attrNameLst>
                                          <p:attrName>style.visibility</p:attrName>
                                        </p:attrNameLst>
                                      </p:cBhvr>
                                      <p:to>
                                        <p:strVal val="visible"/>
                                      </p:to>
                                    </p:set>
                                    <p:anim calcmode="lin" valueType="num">
                                      <p:cBhvr additive="base">
                                        <p:cTn id="7" dur="500" fill="hold"/>
                                        <p:tgtEl>
                                          <p:spTgt spid="1320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209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xit" presetSubtype="0" fill="hold" nodeType="clickEffect">
                                  <p:stCondLst>
                                    <p:cond delay="0"/>
                                  </p:stCondLst>
                                  <p:childTnLst>
                                    <p:animEffect transition="out" filter="dissolve">
                                      <p:cBhvr>
                                        <p:cTn id="12" dur="500"/>
                                        <p:tgtEl>
                                          <p:spTgt spid="132102"/>
                                        </p:tgtEl>
                                      </p:cBhvr>
                                    </p:animEffect>
                                    <p:set>
                                      <p:cBhvr>
                                        <p:cTn id="13" dur="1" fill="hold">
                                          <p:stCondLst>
                                            <p:cond delay="499"/>
                                          </p:stCondLst>
                                        </p:cTn>
                                        <p:tgtEl>
                                          <p:spTgt spid="132102"/>
                                        </p:tgtEl>
                                        <p:attrNameLst>
                                          <p:attrName>style.visibility</p:attrName>
                                        </p:attrNameLst>
                                      </p:cBhvr>
                                      <p:to>
                                        <p:strVal val="hidden"/>
                                      </p:to>
                                    </p:set>
                                  </p:childTnLst>
                                </p:cTn>
                              </p:par>
                              <p:par>
                                <p:cTn id="14" presetID="2" presetClass="entr" presetSubtype="1" fill="hold" nodeType="withEffect">
                                  <p:stCondLst>
                                    <p:cond delay="0"/>
                                  </p:stCondLst>
                                  <p:childTnLst>
                                    <p:set>
                                      <p:cBhvr>
                                        <p:cTn id="15" dur="1" fill="hold">
                                          <p:stCondLst>
                                            <p:cond delay="0"/>
                                          </p:stCondLst>
                                        </p:cTn>
                                        <p:tgtEl>
                                          <p:spTgt spid="132099">
                                            <p:txEl>
                                              <p:pRg st="1" end="1"/>
                                            </p:txEl>
                                          </p:spTgt>
                                        </p:tgtEl>
                                        <p:attrNameLst>
                                          <p:attrName>style.visibility</p:attrName>
                                        </p:attrNameLst>
                                      </p:cBhvr>
                                      <p:to>
                                        <p:strVal val="visible"/>
                                      </p:to>
                                    </p:set>
                                    <p:anim calcmode="lin" valueType="num">
                                      <p:cBhvr additive="base">
                                        <p:cTn id="16" dur="500" fill="hold"/>
                                        <p:tgtEl>
                                          <p:spTgt spid="132099">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32099">
                                            <p:txEl>
                                              <p:pRg st="1" end="1"/>
                                            </p:txEl>
                                          </p:spTgt>
                                        </p:tgtEl>
                                        <p:attrNameLst>
                                          <p:attrName>ppt_y</p:attrName>
                                        </p:attrNameLst>
                                      </p:cBhvr>
                                      <p:tavLst>
                                        <p:tav tm="0">
                                          <p:val>
                                            <p:strVal val="0-#ppt_h/2"/>
                                          </p:val>
                                        </p:tav>
                                        <p:tav tm="100000">
                                          <p:val>
                                            <p:strVal val="#ppt_y"/>
                                          </p:val>
                                        </p:tav>
                                      </p:tavLst>
                                    </p:anim>
                                  </p:childTnLst>
                                </p:cTn>
                              </p:par>
                              <p:par>
                                <p:cTn id="18" presetID="22" presetClass="entr" presetSubtype="4" fill="hold" nodeType="with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wipe(down)">
                                      <p:cBhvr>
                                        <p:cTn id="20" dur="500"/>
                                        <p:tgtEl>
                                          <p:spTgt spid="307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nodeType="clickEffect">
                                  <p:stCondLst>
                                    <p:cond delay="0"/>
                                  </p:stCondLst>
                                  <p:childTnLst>
                                    <p:set>
                                      <p:cBhvr>
                                        <p:cTn id="24" dur="1" fill="hold">
                                          <p:stCondLst>
                                            <p:cond delay="0"/>
                                          </p:stCondLst>
                                        </p:cTn>
                                        <p:tgtEl>
                                          <p:spTgt spid="132099">
                                            <p:txEl>
                                              <p:pRg st="2" end="2"/>
                                            </p:txEl>
                                          </p:spTgt>
                                        </p:tgtEl>
                                        <p:attrNameLst>
                                          <p:attrName>style.visibility</p:attrName>
                                        </p:attrNameLst>
                                      </p:cBhvr>
                                      <p:to>
                                        <p:strVal val="visible"/>
                                      </p:to>
                                    </p:set>
                                    <p:anim calcmode="lin" valueType="num">
                                      <p:cBhvr additive="base">
                                        <p:cTn id="25" dur="500" fill="hold"/>
                                        <p:tgtEl>
                                          <p:spTgt spid="132099">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2099">
                                            <p:txEl>
                                              <p:pRg st="2" end="2"/>
                                            </p:txEl>
                                          </p:spTgt>
                                        </p:tgtEl>
                                        <p:attrNameLst>
                                          <p:attrName>ppt_y</p:attrName>
                                        </p:attrNameLst>
                                      </p:cBhvr>
                                      <p:tavLst>
                                        <p:tav tm="0">
                                          <p:val>
                                            <p:strVal val="0-#ppt_h/2"/>
                                          </p:val>
                                        </p:tav>
                                        <p:tav tm="100000">
                                          <p:val>
                                            <p:strVal val="#ppt_y"/>
                                          </p:val>
                                        </p:tav>
                                      </p:tavLst>
                                    </p:anim>
                                  </p:childTnLst>
                                </p:cTn>
                              </p:par>
                              <p:par>
                                <p:cTn id="27" presetID="9" presetClass="entr" presetSubtype="0" fill="hold" nodeType="withEffect">
                                  <p:stCondLst>
                                    <p:cond delay="0"/>
                                  </p:stCondLst>
                                  <p:childTnLst>
                                    <p:set>
                                      <p:cBhvr>
                                        <p:cTn id="28" dur="1" fill="hold">
                                          <p:stCondLst>
                                            <p:cond delay="0"/>
                                          </p:stCondLst>
                                        </p:cTn>
                                        <p:tgtEl>
                                          <p:spTgt spid="132100"/>
                                        </p:tgtEl>
                                        <p:attrNameLst>
                                          <p:attrName>style.visibility</p:attrName>
                                        </p:attrNameLst>
                                      </p:cBhvr>
                                      <p:to>
                                        <p:strVal val="visible"/>
                                      </p:to>
                                    </p:set>
                                    <p:animEffect transition="in" filter="dissolve">
                                      <p:cBhvr>
                                        <p:cTn id="29" dur="500"/>
                                        <p:tgtEl>
                                          <p:spTgt spid="132100"/>
                                        </p:tgtEl>
                                      </p:cBhvr>
                                    </p:animEffect>
                                  </p:childTnLst>
                                </p:cTn>
                              </p:par>
                              <p:par>
                                <p:cTn id="30" presetID="22" presetClass="exit" presetSubtype="4" fill="hold" nodeType="withEffect">
                                  <p:stCondLst>
                                    <p:cond delay="0"/>
                                  </p:stCondLst>
                                  <p:childTnLst>
                                    <p:animEffect transition="out" filter="wipe(down)">
                                      <p:cBhvr>
                                        <p:cTn id="31" dur="500"/>
                                        <p:tgtEl>
                                          <p:spTgt spid="3074"/>
                                        </p:tgtEl>
                                      </p:cBhvr>
                                    </p:animEffect>
                                    <p:set>
                                      <p:cBhvr>
                                        <p:cTn id="32" dur="1" fill="hold">
                                          <p:stCondLst>
                                            <p:cond delay="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p:cNvSpPr>
          <p:nvPr>
            <p:ph type="title"/>
          </p:nvPr>
        </p:nvSpPr>
        <p:spPr/>
        <p:txBody>
          <a:bodyPr/>
          <a:lstStyle/>
          <a:p>
            <a:endParaRPr lang="en-US" altLang="en-US"/>
          </a:p>
        </p:txBody>
      </p:sp>
      <p:sp>
        <p:nvSpPr>
          <p:cNvPr id="24578" name="Rectangle 3"/>
          <p:cNvSpPr>
            <a:spLocks noGrp="1"/>
          </p:cNvSpPr>
          <p:nvPr>
            <p:ph type="body" idx="1"/>
          </p:nvPr>
        </p:nvSpPr>
        <p:spPr/>
        <p:txBody>
          <a:bodyPr/>
          <a:lstStyle/>
          <a:p>
            <a:endParaRPr lang="en-US" altLang="en-US"/>
          </a:p>
        </p:txBody>
      </p:sp>
      <p:pic>
        <p:nvPicPr>
          <p:cNvPr id="2457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miter lim="800000"/>
            <a:headEnd/>
            <a:tailEnd/>
          </a:ln>
          <a:extLst/>
        </p:spPr>
        <p:txBody>
          <a:bodyPr/>
          <a:lstStyle/>
          <a:p>
            <a:pPr>
              <a:defRPr/>
            </a:pPr>
            <a:r>
              <a:rPr lang="en-US" altLang="en-US" dirty="0"/>
              <a:t>On the Home Front</a:t>
            </a:r>
            <a:br>
              <a:rPr lang="en-US" altLang="en-US" dirty="0"/>
            </a:br>
            <a:r>
              <a:rPr lang="en-US" dirty="0">
                <a:ea typeface="+mj-ea"/>
              </a:rPr>
              <a:t>Minorities in War</a:t>
            </a:r>
          </a:p>
        </p:txBody>
      </p:sp>
      <p:sp>
        <p:nvSpPr>
          <p:cNvPr id="7170" name="Text Placeholder 2"/>
          <p:cNvSpPr>
            <a:spLocks noGrp="1"/>
          </p:cNvSpPr>
          <p:nvPr>
            <p:ph type="body" idx="1"/>
          </p:nvPr>
        </p:nvSpPr>
        <p:spPr/>
        <p:txBody>
          <a:bodyPr/>
          <a:lstStyle/>
          <a:p>
            <a:pPr marL="44450"/>
            <a:r>
              <a:rPr lang="en-US" altLang="en-US"/>
              <a:t>Home Front Contributions</a:t>
            </a: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p:cNvSpPr>
          <p:nvPr>
            <p:ph type="title"/>
          </p:nvPr>
        </p:nvSpPr>
        <p:spPr/>
        <p:txBody>
          <a:bodyPr/>
          <a:lstStyle/>
          <a:p>
            <a:endParaRPr lang="en-US" altLang="en-US"/>
          </a:p>
        </p:txBody>
      </p:sp>
      <p:sp>
        <p:nvSpPr>
          <p:cNvPr id="25602" name="Rectangle 3"/>
          <p:cNvSpPr>
            <a:spLocks noGrp="1"/>
          </p:cNvSpPr>
          <p:nvPr>
            <p:ph type="body" idx="1"/>
          </p:nvPr>
        </p:nvSpPr>
        <p:spPr/>
        <p:txBody>
          <a:bodyPr/>
          <a:lstStyle/>
          <a:p>
            <a:endParaRPr lang="en-US" altLang="en-US"/>
          </a:p>
        </p:txBody>
      </p:sp>
      <p:pic>
        <p:nvPicPr>
          <p:cNvPr id="2560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p:cNvSpPr>
          <p:nvPr>
            <p:ph type="title"/>
          </p:nvPr>
        </p:nvSpPr>
        <p:spPr/>
        <p:txBody>
          <a:bodyPr/>
          <a:lstStyle/>
          <a:p>
            <a:endParaRPr lang="en-US" altLang="en-US"/>
          </a:p>
        </p:txBody>
      </p:sp>
      <p:sp>
        <p:nvSpPr>
          <p:cNvPr id="26626" name="Rectangle 3"/>
          <p:cNvSpPr>
            <a:spLocks noGrp="1"/>
          </p:cNvSpPr>
          <p:nvPr>
            <p:ph type="body" idx="1"/>
          </p:nvPr>
        </p:nvSpPr>
        <p:spPr/>
        <p:txBody>
          <a:bodyPr/>
          <a:lstStyle/>
          <a:p>
            <a:endParaRPr lang="en-US" altLang="en-US"/>
          </a:p>
        </p:txBody>
      </p:sp>
      <p:pic>
        <p:nvPicPr>
          <p:cNvPr id="2662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p:cNvSpPr>
          <p:nvPr>
            <p:ph type="title"/>
          </p:nvPr>
        </p:nvSpPr>
        <p:spPr/>
        <p:txBody>
          <a:bodyPr/>
          <a:lstStyle/>
          <a:p>
            <a:endParaRPr lang="en-US" altLang="en-US"/>
          </a:p>
        </p:txBody>
      </p:sp>
      <p:sp>
        <p:nvSpPr>
          <p:cNvPr id="27650" name="Rectangle 3"/>
          <p:cNvSpPr>
            <a:spLocks noGrp="1"/>
          </p:cNvSpPr>
          <p:nvPr>
            <p:ph type="body" idx="1"/>
          </p:nvPr>
        </p:nvSpPr>
        <p:spPr/>
        <p:txBody>
          <a:bodyPr/>
          <a:lstStyle/>
          <a:p>
            <a:endParaRPr lang="en-US" altLang="en-US"/>
          </a:p>
        </p:txBody>
      </p:sp>
      <p:pic>
        <p:nvPicPr>
          <p:cNvPr id="276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p:cNvSpPr>
          <p:nvPr>
            <p:ph type="title"/>
          </p:nvPr>
        </p:nvSpPr>
        <p:spPr/>
        <p:txBody>
          <a:bodyPr/>
          <a:lstStyle/>
          <a:p>
            <a:endParaRPr lang="en-US" altLang="en-US"/>
          </a:p>
        </p:txBody>
      </p:sp>
      <p:sp>
        <p:nvSpPr>
          <p:cNvPr id="28674" name="Rectangle 3"/>
          <p:cNvSpPr>
            <a:spLocks noGrp="1"/>
          </p:cNvSpPr>
          <p:nvPr>
            <p:ph type="body" idx="1"/>
          </p:nvPr>
        </p:nvSpPr>
        <p:spPr/>
        <p:txBody>
          <a:bodyPr/>
          <a:lstStyle/>
          <a:p>
            <a:endParaRPr lang="en-US" altLang="en-US"/>
          </a:p>
        </p:txBody>
      </p:sp>
      <p:pic>
        <p:nvPicPr>
          <p:cNvPr id="2867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p:cNvSpPr>
          <p:nvPr>
            <p:ph type="title"/>
          </p:nvPr>
        </p:nvSpPr>
        <p:spPr/>
        <p:txBody>
          <a:bodyPr/>
          <a:lstStyle/>
          <a:p>
            <a:endParaRPr lang="en-US" altLang="en-US"/>
          </a:p>
        </p:txBody>
      </p:sp>
      <p:sp>
        <p:nvSpPr>
          <p:cNvPr id="29698" name="Rectangle 3"/>
          <p:cNvSpPr>
            <a:spLocks noGrp="1"/>
          </p:cNvSpPr>
          <p:nvPr>
            <p:ph type="body" idx="1"/>
          </p:nvPr>
        </p:nvSpPr>
        <p:spPr/>
        <p:txBody>
          <a:bodyPr/>
          <a:lstStyle/>
          <a:p>
            <a:endParaRPr lang="en-US" altLang="en-US"/>
          </a:p>
        </p:txBody>
      </p:sp>
      <p:pic>
        <p:nvPicPr>
          <p:cNvPr id="2969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p:cNvSpPr>
          <p:nvPr>
            <p:ph type="title"/>
          </p:nvPr>
        </p:nvSpPr>
        <p:spPr/>
        <p:txBody>
          <a:bodyPr/>
          <a:lstStyle/>
          <a:p>
            <a:endParaRPr lang="en-US" altLang="en-US"/>
          </a:p>
        </p:txBody>
      </p:sp>
      <p:sp>
        <p:nvSpPr>
          <p:cNvPr id="30722" name="Rectangle 3"/>
          <p:cNvSpPr>
            <a:spLocks noGrp="1"/>
          </p:cNvSpPr>
          <p:nvPr>
            <p:ph type="body" idx="1"/>
          </p:nvPr>
        </p:nvSpPr>
        <p:spPr/>
        <p:txBody>
          <a:bodyPr/>
          <a:lstStyle/>
          <a:p>
            <a:endParaRPr lang="en-US" altLang="en-US"/>
          </a:p>
        </p:txBody>
      </p:sp>
      <p:pic>
        <p:nvPicPr>
          <p:cNvPr id="307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4" descr="http://www.nocaptionneeded.com/wp-content/uploads/2008/02/lange-flag-manzaner1.jpg"/>
          <p:cNvPicPr>
            <a:picLocks noChangeAspect="1" noChangeArrowheads="1"/>
          </p:cNvPicPr>
          <p:nvPr/>
        </p:nvPicPr>
        <p:blipFill>
          <a:blip r:embed="rId3">
            <a:lum bright="10000" contrast="10000"/>
            <a:extLst>
              <a:ext uri="{28A0092B-C50C-407E-A947-70E740481C1C}">
                <a14:useLocalDpi xmlns:a14="http://schemas.microsoft.com/office/drawing/2010/main" val="0"/>
              </a:ext>
            </a:extLst>
          </a:blip>
          <a:srcRect t="4443"/>
          <a:stretch>
            <a:fillRect/>
          </a:stretch>
        </p:blipFill>
        <p:spPr bwMode="auto">
          <a:xfrm>
            <a:off x="-26988" y="0"/>
            <a:ext cx="91709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28600"/>
            <a:ext cx="8229600" cy="1066800"/>
          </a:xfrm>
        </p:spPr>
        <p:txBody>
          <a:bodyPr/>
          <a:lstStyle/>
          <a:p>
            <a:r>
              <a:rPr lang="en-US" altLang="en-US">
                <a:solidFill>
                  <a:schemeClr val="bg1"/>
                </a:solidFill>
                <a:effectLst>
                  <a:outerShdw blurRad="38100" dist="38100" dir="2700000" algn="tl">
                    <a:srgbClr val="C0C0C0"/>
                  </a:outerShdw>
                </a:effectLst>
              </a:rPr>
              <a:t>Japanese Internment</a:t>
            </a:r>
          </a:p>
        </p:txBody>
      </p:sp>
      <p:sp>
        <p:nvSpPr>
          <p:cNvPr id="133124" name="Content Placeholder 2"/>
          <p:cNvSpPr>
            <a:spLocks noGrp="1"/>
          </p:cNvSpPr>
          <p:nvPr>
            <p:ph idx="1"/>
          </p:nvPr>
        </p:nvSpPr>
        <p:spPr>
          <a:xfrm>
            <a:off x="228600" y="1371600"/>
            <a:ext cx="8610600" cy="5181600"/>
          </a:xfrm>
          <a:solidFill>
            <a:schemeClr val="bg1">
              <a:lumMod val="50000"/>
              <a:alpha val="50000"/>
            </a:schemeClr>
          </a:solidFill>
        </p:spPr>
        <p:txBody>
          <a:bodyPr/>
          <a:lstStyle/>
          <a:p>
            <a:r>
              <a:rPr lang="en-US" altLang="en-US" sz="3500" dirty="0">
                <a:solidFill>
                  <a:schemeClr val="bg1"/>
                </a:solidFill>
                <a:effectLst>
                  <a:outerShdw blurRad="38100" dist="38100" dir="2700000" algn="tl">
                    <a:srgbClr val="000000"/>
                  </a:outerShdw>
                </a:effectLst>
              </a:rPr>
              <a:t>Camps built from old army barracks and tents, or built by internees themselves</a:t>
            </a:r>
          </a:p>
          <a:p>
            <a:r>
              <a:rPr lang="en-US" altLang="en-US" sz="3500" dirty="0">
                <a:solidFill>
                  <a:schemeClr val="bg1"/>
                </a:solidFill>
                <a:effectLst>
                  <a:outerShdw blurRad="38100" dist="38100" dir="2700000" algn="tl">
                    <a:srgbClr val="000000"/>
                  </a:outerShdw>
                </a:effectLst>
              </a:rPr>
              <a:t>Patrolled by armed guards</a:t>
            </a:r>
          </a:p>
          <a:p>
            <a:r>
              <a:rPr lang="en-US" altLang="en-US" sz="3500" dirty="0">
                <a:solidFill>
                  <a:schemeClr val="bg1"/>
                </a:solidFill>
                <a:effectLst>
                  <a:outerShdw blurRad="38100" dist="38100" dir="2700000" algn="tl">
                    <a:srgbClr val="000000"/>
                  </a:outerShdw>
                </a:effectLst>
              </a:rPr>
              <a:t>Not prepared for weather in new locations</a:t>
            </a:r>
          </a:p>
          <a:p>
            <a:r>
              <a:rPr lang="en-US" altLang="en-US" sz="3500" dirty="0">
                <a:solidFill>
                  <a:schemeClr val="bg1"/>
                </a:solidFill>
                <a:effectLst>
                  <a:outerShdw blurRad="38100" dist="38100" dir="2700000" algn="tl">
                    <a:srgbClr val="000000"/>
                  </a:outerShdw>
                </a:effectLst>
              </a:rPr>
              <a:t>Businesses arose to meet community’s needs (e.g. barber shops, schools, etc.)</a:t>
            </a:r>
          </a:p>
          <a:p>
            <a:r>
              <a:rPr lang="en-US" altLang="en-US" sz="3500" dirty="0" err="1">
                <a:solidFill>
                  <a:schemeClr val="bg1"/>
                </a:solidFill>
                <a:effectLst>
                  <a:outerShdw blurRad="38100" dist="38100" dir="2700000" algn="tl">
                    <a:srgbClr val="000000"/>
                  </a:outerShdw>
                </a:effectLst>
              </a:rPr>
              <a:t>Manzanar</a:t>
            </a:r>
            <a:r>
              <a:rPr lang="en-US" altLang="en-US" sz="3500" dirty="0">
                <a:solidFill>
                  <a:schemeClr val="bg1"/>
                </a:solidFill>
                <a:effectLst>
                  <a:outerShdw blurRad="38100" dist="38100" dir="2700000" algn="tl">
                    <a:srgbClr val="000000"/>
                  </a:outerShdw>
                </a:effectLst>
              </a:rPr>
              <a:t> – largest and most well-known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124">
                                            <p:bg/>
                                          </p:spTgt>
                                        </p:tgtEl>
                                        <p:attrNameLst>
                                          <p:attrName>style.visibility</p:attrName>
                                        </p:attrNameLst>
                                      </p:cBhvr>
                                      <p:to>
                                        <p:strVal val="visible"/>
                                      </p:to>
                                    </p:set>
                                    <p:animEffect transition="in" filter="dissolve">
                                      <p:cBhvr>
                                        <p:cTn id="7" dur="500"/>
                                        <p:tgtEl>
                                          <p:spTgt spid="133124">
                                            <p:bg/>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33124">
                                            <p:txEl>
                                              <p:pRg st="0" end="0"/>
                                            </p:txEl>
                                          </p:spTgt>
                                        </p:tgtEl>
                                        <p:attrNameLst>
                                          <p:attrName>style.visibility</p:attrName>
                                        </p:attrNameLst>
                                      </p:cBhvr>
                                      <p:to>
                                        <p:strVal val="visible"/>
                                      </p:to>
                                    </p:set>
                                    <p:animEffect transition="in" filter="dissolve">
                                      <p:cBhvr>
                                        <p:cTn id="11" dur="500"/>
                                        <p:tgtEl>
                                          <p:spTgt spid="133124">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33124">
                                            <p:txEl>
                                              <p:pRg st="1" end="1"/>
                                            </p:txEl>
                                          </p:spTgt>
                                        </p:tgtEl>
                                        <p:attrNameLst>
                                          <p:attrName>style.visibility</p:attrName>
                                        </p:attrNameLst>
                                      </p:cBhvr>
                                      <p:to>
                                        <p:strVal val="visible"/>
                                      </p:to>
                                    </p:set>
                                    <p:animEffect transition="in" filter="dissolve">
                                      <p:cBhvr>
                                        <p:cTn id="16" dur="500"/>
                                        <p:tgtEl>
                                          <p:spTgt spid="133124">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33124">
                                            <p:txEl>
                                              <p:pRg st="2" end="2"/>
                                            </p:txEl>
                                          </p:spTgt>
                                        </p:tgtEl>
                                        <p:attrNameLst>
                                          <p:attrName>style.visibility</p:attrName>
                                        </p:attrNameLst>
                                      </p:cBhvr>
                                      <p:to>
                                        <p:strVal val="visible"/>
                                      </p:to>
                                    </p:set>
                                    <p:animEffect transition="in" filter="dissolve">
                                      <p:cBhvr>
                                        <p:cTn id="21" dur="500"/>
                                        <p:tgtEl>
                                          <p:spTgt spid="133124">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33124">
                                            <p:txEl>
                                              <p:pRg st="3" end="3"/>
                                            </p:txEl>
                                          </p:spTgt>
                                        </p:tgtEl>
                                        <p:attrNameLst>
                                          <p:attrName>style.visibility</p:attrName>
                                        </p:attrNameLst>
                                      </p:cBhvr>
                                      <p:to>
                                        <p:strVal val="visible"/>
                                      </p:to>
                                    </p:set>
                                    <p:animEffect transition="in" filter="dissolve">
                                      <p:cBhvr>
                                        <p:cTn id="26" dur="500"/>
                                        <p:tgtEl>
                                          <p:spTgt spid="133124">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33124">
                                            <p:txEl>
                                              <p:pRg st="4" end="4"/>
                                            </p:txEl>
                                          </p:spTgt>
                                        </p:tgtEl>
                                        <p:attrNameLst>
                                          <p:attrName>style.visibility</p:attrName>
                                        </p:attrNameLst>
                                      </p:cBhvr>
                                      <p:to>
                                        <p:strVal val="visible"/>
                                      </p:to>
                                    </p:set>
                                    <p:animEffect transition="in" filter="dissolve">
                                      <p:cBhvr>
                                        <p:cTn id="31" dur="500"/>
                                        <p:tgtEl>
                                          <p:spTgt spid="13312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4" grpId="0" build="p"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George Takei at Rohwer Concentration Camp where he was interned as a child. &quot;We Japanese Americans must not forget our wartime internment&quot; - and the rest of us must not forget it eith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209800"/>
            <a:ext cx="2476818" cy="4419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0" name="Picture 6" descr="Bainbridge Island High School pupils cut classes to bid farewell to their Japanese American classmates, March 19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28247">
            <a:off x="228600" y="2438400"/>
            <a:ext cx="2476500" cy="32289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2771" name="Title 1"/>
          <p:cNvSpPr>
            <a:spLocks noGrp="1"/>
          </p:cNvSpPr>
          <p:nvPr>
            <p:ph type="title"/>
          </p:nvPr>
        </p:nvSpPr>
        <p:spPr>
          <a:xfrm>
            <a:off x="457200" y="914400"/>
            <a:ext cx="8229600" cy="1069975"/>
          </a:xfrm>
        </p:spPr>
        <p:txBody>
          <a:bodyPr/>
          <a:lstStyle/>
          <a:p>
            <a:r>
              <a:rPr lang="en-US" altLang="en-US" dirty="0"/>
              <a:t>Fighting Back Against Internment</a:t>
            </a:r>
          </a:p>
        </p:txBody>
      </p:sp>
      <p:pic>
        <p:nvPicPr>
          <p:cNvPr id="6" name="Picture 4" descr="20-2528a"/>
          <p:cNvPicPr>
            <a:picLocks noChangeAspect="1" noChangeArrowheads="1"/>
          </p:cNvPicPr>
          <p:nvPr/>
        </p:nvPicPr>
        <p:blipFill rotWithShape="1">
          <a:blip r:embed="rId4" cstate="print"/>
          <a:srcRect l="2967" t="1524" r="15800" b="2077"/>
          <a:stretch/>
        </p:blipFill>
        <p:spPr bwMode="auto">
          <a:xfrm rot="302438">
            <a:off x="5577816" y="2209800"/>
            <a:ext cx="3304218" cy="4267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a:xfrm>
            <a:off x="5334000" y="914400"/>
            <a:ext cx="3581400" cy="1066800"/>
          </a:xfrm>
        </p:spPr>
        <p:txBody>
          <a:bodyPr/>
          <a:lstStyle/>
          <a:p>
            <a:pPr algn="r"/>
            <a:r>
              <a:rPr lang="en-US" altLang="en-US" i="1"/>
              <a:t>Korematsu v. United States</a:t>
            </a:r>
          </a:p>
        </p:txBody>
      </p:sp>
      <p:sp>
        <p:nvSpPr>
          <p:cNvPr id="33794" name="Content Placeholder 2"/>
          <p:cNvSpPr>
            <a:spLocks noGrp="1"/>
          </p:cNvSpPr>
          <p:nvPr>
            <p:ph idx="1"/>
          </p:nvPr>
        </p:nvSpPr>
        <p:spPr>
          <a:xfrm>
            <a:off x="152400" y="685800"/>
            <a:ext cx="5257800" cy="5888038"/>
          </a:xfrm>
        </p:spPr>
        <p:txBody>
          <a:bodyPr/>
          <a:lstStyle/>
          <a:p>
            <a:pPr>
              <a:buFont typeface="Georgia" pitchFamily="18" charset="0"/>
              <a:buNone/>
            </a:pPr>
            <a:r>
              <a:rPr lang="en-US" altLang="en-US" sz="3100" b="1" dirty="0"/>
              <a:t>Question </a:t>
            </a:r>
          </a:p>
          <a:p>
            <a:pPr>
              <a:buFont typeface="Georgia" pitchFamily="18" charset="0"/>
              <a:buNone/>
            </a:pPr>
            <a:r>
              <a:rPr lang="en-US" altLang="en-US" sz="3100" dirty="0"/>
              <a:t>Did the President and Congress go beyond their war powers by restricting the rights of Americans of Japanese descent? (14</a:t>
            </a:r>
            <a:r>
              <a:rPr lang="en-US" altLang="en-US" sz="3100" baseline="30000" dirty="0"/>
              <a:t>th</a:t>
            </a:r>
            <a:r>
              <a:rPr lang="en-US" altLang="en-US" sz="3100" dirty="0"/>
              <a:t> Amendment)</a:t>
            </a:r>
          </a:p>
          <a:p>
            <a:pPr>
              <a:buFont typeface="Georgia" pitchFamily="18" charset="0"/>
              <a:buNone/>
            </a:pPr>
            <a:r>
              <a:rPr lang="en-US" altLang="en-US" sz="3100" b="1" dirty="0"/>
              <a:t>Decision:</a:t>
            </a:r>
            <a:r>
              <a:rPr lang="en-US" altLang="en-US" sz="3100" dirty="0"/>
              <a:t> 6-3 vote in favor of the U.S.</a:t>
            </a:r>
          </a:p>
          <a:p>
            <a:pPr>
              <a:buFont typeface="Georgia" pitchFamily="18" charset="0"/>
              <a:buNone/>
            </a:pPr>
            <a:r>
              <a:rPr lang="en-US" altLang="en-US" sz="3100" dirty="0"/>
              <a:t>Used the “clear and present danger” doctrine to support their decision</a:t>
            </a:r>
          </a:p>
        </p:txBody>
      </p:sp>
      <p:pic>
        <p:nvPicPr>
          <p:cNvPr id="97282" name="Picture 2" descr="http://2.bp.blogspot.com/_ti3ki0GReM0/SQ37aJNaiEI/AAAAAAAABDQ/_ZxPMcWKkZs/s400/korematsu.jpg"/>
          <p:cNvPicPr>
            <a:picLocks noChangeAspect="1" noChangeArrowheads="1"/>
          </p:cNvPicPr>
          <p:nvPr/>
        </p:nvPicPr>
        <p:blipFill>
          <a:blip r:embed="rId3" cstate="print"/>
          <a:srcRect/>
          <a:stretch>
            <a:fillRect/>
          </a:stretch>
        </p:blipFill>
        <p:spPr bwMode="auto">
          <a:xfrm>
            <a:off x="5638800" y="2355491"/>
            <a:ext cx="3276600" cy="41215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perspectiveLeft"/>
            <a:lightRig rig="threePt" dir="t"/>
          </a:scene3d>
        </p:spPr>
      </p:pic>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5" descr="rosie-riveter-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4800600"/>
            <a:ext cx="8988609" cy="1938992"/>
          </a:xfrm>
          <a:prstGeom prst="rect">
            <a:avLst/>
          </a:prstGeom>
          <a:noFill/>
        </p:spPr>
        <p:txBody>
          <a:bodyPr>
            <a:spAutoFit/>
          </a:bodyPr>
          <a:lstStyle/>
          <a:p>
            <a:pPr algn="r">
              <a:defRPr/>
            </a:pPr>
            <a:r>
              <a:rPr lang="en-US" sz="60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j-lt"/>
                <a:ea typeface="+mn-ea"/>
                <a:cs typeface="Arial" charset="0"/>
              </a:rPr>
              <a:t>Women on the Home Front</a:t>
            </a: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244556">
            <a:off x="4884738" y="1649413"/>
            <a:ext cx="3606800"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Title 2"/>
          <p:cNvSpPr>
            <a:spLocks noGrp="1"/>
          </p:cNvSpPr>
          <p:nvPr>
            <p:ph type="title"/>
          </p:nvPr>
        </p:nvSpPr>
        <p:spPr>
          <a:xfrm>
            <a:off x="457200" y="533400"/>
            <a:ext cx="8229600" cy="1066800"/>
          </a:xfrm>
        </p:spPr>
        <p:txBody>
          <a:bodyPr/>
          <a:lstStyle/>
          <a:p>
            <a:r>
              <a:rPr lang="en-US" altLang="en-US"/>
              <a:t>Hispanic Laborers in WWII</a:t>
            </a:r>
          </a:p>
        </p:txBody>
      </p:sp>
      <p:sp>
        <p:nvSpPr>
          <p:cNvPr id="8195" name="Content Placeholder 3"/>
          <p:cNvSpPr>
            <a:spLocks noGrp="1"/>
          </p:cNvSpPr>
          <p:nvPr>
            <p:ph idx="1"/>
          </p:nvPr>
        </p:nvSpPr>
        <p:spPr>
          <a:xfrm>
            <a:off x="304800" y="1600200"/>
            <a:ext cx="4648200" cy="4973638"/>
          </a:xfrm>
        </p:spPr>
        <p:txBody>
          <a:bodyPr/>
          <a:lstStyle/>
          <a:p>
            <a:r>
              <a:rPr lang="en-US" altLang="en-US" sz="2400" dirty="0"/>
              <a:t>Labor shortage due to war; agriculture in greater demand due to war</a:t>
            </a:r>
          </a:p>
          <a:p>
            <a:r>
              <a:rPr lang="en-US" altLang="en-US" sz="2400" dirty="0"/>
              <a:t>Bracero Program (1942-64): Hired Mexican citizens to work U.S. agriculture</a:t>
            </a:r>
          </a:p>
          <a:p>
            <a:pPr lvl="1"/>
            <a:r>
              <a:rPr lang="en-US" altLang="en-US" sz="2400" dirty="0"/>
              <a:t>~4 million workers</a:t>
            </a:r>
          </a:p>
          <a:p>
            <a:pPr lvl="1"/>
            <a:r>
              <a:rPr lang="en-US" altLang="en-US" sz="2400" dirty="0"/>
              <a:t>US farmers became dependent on Braceros for inexpensive labor</a:t>
            </a:r>
          </a:p>
          <a:p>
            <a:pPr lvl="1"/>
            <a:r>
              <a:rPr lang="en-US" altLang="en-US" sz="2400" dirty="0"/>
              <a:t>Harsh treatment</a:t>
            </a:r>
          </a:p>
          <a:p>
            <a:endParaRPr lang="en-US" altLang="en-US" sz="2400" dirty="0"/>
          </a:p>
        </p:txBody>
      </p:sp>
      <p:pic>
        <p:nvPicPr>
          <p:cNvPr id="819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39507">
            <a:off x="6475413" y="3598863"/>
            <a:ext cx="2252662" cy="315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14" descr="1951bracero_ca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12698">
            <a:off x="4154488" y="4991100"/>
            <a:ext cx="2284412"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p:cNvSpPr>
          <p:nvPr>
            <p:ph type="title"/>
          </p:nvPr>
        </p:nvSpPr>
        <p:spPr>
          <a:xfrm>
            <a:off x="457200" y="685800"/>
            <a:ext cx="8229600" cy="1066800"/>
          </a:xfrm>
        </p:spPr>
        <p:txBody>
          <a:bodyPr/>
          <a:lstStyle/>
          <a:p>
            <a:pPr eaLnBrk="1" hangingPunct="1"/>
            <a:r>
              <a:rPr lang="en-US" altLang="en-US"/>
              <a:t>Eleanor Roosevelt</a:t>
            </a:r>
          </a:p>
        </p:txBody>
      </p:sp>
      <p:sp>
        <p:nvSpPr>
          <p:cNvPr id="241667" name="Rectangle 3"/>
          <p:cNvSpPr>
            <a:spLocks noGrp="1"/>
          </p:cNvSpPr>
          <p:nvPr>
            <p:ph idx="1"/>
          </p:nvPr>
        </p:nvSpPr>
        <p:spPr>
          <a:xfrm>
            <a:off x="152400" y="1620838"/>
            <a:ext cx="5105400" cy="4899025"/>
          </a:xfrm>
        </p:spPr>
        <p:txBody>
          <a:bodyPr>
            <a:normAutofit/>
          </a:bodyPr>
          <a:lstStyle/>
          <a:p>
            <a:pPr eaLnBrk="1" hangingPunct="1">
              <a:lnSpc>
                <a:spcPct val="80000"/>
              </a:lnSpc>
            </a:pPr>
            <a:r>
              <a:rPr lang="en-US" altLang="en-US" sz="3200" dirty="0"/>
              <a:t>Model for all future First Ladies</a:t>
            </a:r>
          </a:p>
          <a:p>
            <a:pPr lvl="1" indent="-255588" eaLnBrk="1" hangingPunct="1">
              <a:lnSpc>
                <a:spcPct val="80000"/>
              </a:lnSpc>
              <a:buClr>
                <a:srgbClr val="9BBB59"/>
              </a:buClr>
              <a:buFont typeface="Georgia" pitchFamily="18" charset="0"/>
              <a:buChar char="•"/>
            </a:pPr>
            <a:r>
              <a:rPr lang="en-US" altLang="en-US" sz="2800" dirty="0"/>
              <a:t>Politically active in her own right</a:t>
            </a:r>
          </a:p>
          <a:p>
            <a:pPr lvl="1" indent="-255588" eaLnBrk="1" hangingPunct="1">
              <a:lnSpc>
                <a:spcPct val="80000"/>
              </a:lnSpc>
              <a:buClr>
                <a:srgbClr val="9BBB59"/>
              </a:buClr>
              <a:buFont typeface="Georgia" pitchFamily="18" charset="0"/>
              <a:buChar char="•"/>
            </a:pPr>
            <a:r>
              <a:rPr lang="en-US" altLang="en-US" sz="2800" dirty="0"/>
              <a:t>Had a personal cause independent of her husband’s policies</a:t>
            </a:r>
          </a:p>
          <a:p>
            <a:pPr lvl="1" indent="-255588" eaLnBrk="1" hangingPunct="1">
              <a:lnSpc>
                <a:spcPct val="80000"/>
              </a:lnSpc>
              <a:buClr>
                <a:srgbClr val="9BBB59"/>
              </a:buClr>
              <a:buFont typeface="Georgia" pitchFamily="18" charset="0"/>
              <a:buChar char="•"/>
            </a:pPr>
            <a:r>
              <a:rPr lang="en-US" altLang="en-US" sz="2800" dirty="0"/>
              <a:t>Used her position to further political causes</a:t>
            </a:r>
          </a:p>
          <a:p>
            <a:pPr eaLnBrk="1" hangingPunct="1">
              <a:lnSpc>
                <a:spcPct val="80000"/>
              </a:lnSpc>
            </a:pPr>
            <a:r>
              <a:rPr lang="en-US" altLang="en-US" sz="3200" dirty="0"/>
              <a:t>Feminist</a:t>
            </a:r>
          </a:p>
          <a:p>
            <a:pPr eaLnBrk="1" hangingPunct="1">
              <a:lnSpc>
                <a:spcPct val="80000"/>
              </a:lnSpc>
            </a:pPr>
            <a:r>
              <a:rPr lang="en-US" altLang="en-US" sz="3200" dirty="0"/>
              <a:t>Civil Rights activist</a:t>
            </a:r>
          </a:p>
          <a:p>
            <a:pPr eaLnBrk="1" hangingPunct="1">
              <a:lnSpc>
                <a:spcPct val="80000"/>
              </a:lnSpc>
            </a:pPr>
            <a:r>
              <a:rPr lang="en-US" altLang="en-US" sz="3200" dirty="0"/>
              <a:t>Human Rights activist</a:t>
            </a:r>
          </a:p>
        </p:txBody>
      </p:sp>
      <p:pic>
        <p:nvPicPr>
          <p:cNvPr id="241671" name="Picture 7" descr="http://img.timeinc.net/time/photoessays/2010/powerful_women/eleanor_roosevelt_alt.jpg"/>
          <p:cNvPicPr>
            <a:picLocks noChangeAspect="1" noChangeArrowheads="1"/>
          </p:cNvPicPr>
          <p:nvPr/>
        </p:nvPicPr>
        <p:blipFill>
          <a:blip r:embed="rId3" cstate="print">
            <a:extLst/>
          </a:blip>
          <a:srcRect/>
          <a:stretch>
            <a:fillRect/>
          </a:stretch>
        </p:blipFill>
        <p:spPr bwMode="auto">
          <a:xfrm>
            <a:off x="5410200" y="1600200"/>
            <a:ext cx="3317401" cy="4419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p:spPr>
      </p:pic>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http://www.anzacday.org.au/history/ww2/homefront/images/ww2-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a:xfrm>
            <a:off x="4876800" y="762000"/>
            <a:ext cx="4114800" cy="1066800"/>
          </a:xfrm>
        </p:spPr>
        <p:txBody>
          <a:bodyPr/>
          <a:lstStyle/>
          <a:p>
            <a:pPr algn="r"/>
            <a:r>
              <a:rPr lang="en-US" altLang="en-US"/>
              <a:t>Rosie the Riveter</a:t>
            </a:r>
          </a:p>
        </p:txBody>
      </p:sp>
      <p:sp>
        <p:nvSpPr>
          <p:cNvPr id="37890" name="Content Placeholder 2"/>
          <p:cNvSpPr>
            <a:spLocks noGrp="1"/>
          </p:cNvSpPr>
          <p:nvPr>
            <p:ph idx="1"/>
          </p:nvPr>
        </p:nvSpPr>
        <p:spPr>
          <a:xfrm>
            <a:off x="0" y="838200"/>
            <a:ext cx="4953000" cy="6019800"/>
          </a:xfrm>
        </p:spPr>
        <p:txBody>
          <a:bodyPr/>
          <a:lstStyle/>
          <a:p>
            <a:r>
              <a:rPr lang="en-US" altLang="en-US" dirty="0"/>
              <a:t>In 1944, unemployment hit an all time low of 1.2% (as opposed to 25% a decade earlier).</a:t>
            </a:r>
          </a:p>
          <a:p>
            <a:r>
              <a:rPr lang="en-US" altLang="en-US" dirty="0"/>
              <a:t>Women began working in factories during the war, producing munitions and war supplies</a:t>
            </a:r>
          </a:p>
          <a:p>
            <a:pPr lvl="1"/>
            <a:r>
              <a:rPr lang="en-US" altLang="en-US" sz="2800" dirty="0"/>
              <a:t>Rosie the Riveter became a cultural icon</a:t>
            </a:r>
          </a:p>
          <a:p>
            <a:pPr lvl="1"/>
            <a:r>
              <a:rPr lang="en-US" altLang="en-US" sz="2800" dirty="0"/>
              <a:t>Based on Rose Will Monroe</a:t>
            </a:r>
          </a:p>
        </p:txBody>
      </p:sp>
      <p:pic>
        <p:nvPicPr>
          <p:cNvPr id="4" name="Picture 6" descr="http://www.nwhm.org/media/category/exhibits/partners/Rose%20Will%20Monroe_1.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828800"/>
            <a:ext cx="3033713" cy="4610100"/>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3"/>
          <p:cNvSpPr>
            <a:spLocks noGrp="1"/>
          </p:cNvSpPr>
          <p:nvPr>
            <p:ph type="title"/>
          </p:nvPr>
        </p:nvSpPr>
        <p:spPr>
          <a:xfrm>
            <a:off x="457200" y="609600"/>
            <a:ext cx="8229600" cy="990600"/>
          </a:xfrm>
        </p:spPr>
        <p:txBody>
          <a:bodyPr/>
          <a:lstStyle/>
          <a:p>
            <a:pPr algn="ctr"/>
            <a:r>
              <a:rPr lang="en-US" altLang="en-US"/>
              <a:t>Rosie the Riveter</a:t>
            </a:r>
          </a:p>
        </p:txBody>
      </p:sp>
      <p:pic>
        <p:nvPicPr>
          <p:cNvPr id="38914" name="Picture 2" descr="File:RosieTheRiveter.jpg">
            <a:hlinkClick r:id=""/>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57200" y="1600200"/>
            <a:ext cx="3765550" cy="4876800"/>
          </a:xfrm>
          <a:effectLst>
            <a:outerShdw blurRad="190500" algn="tl" rotWithShape="0">
              <a:srgbClr val="000000">
                <a:alpha val="70000"/>
              </a:srgbClr>
            </a:outerShdw>
          </a:effectLst>
        </p:spPr>
      </p:pic>
      <p:pic>
        <p:nvPicPr>
          <p:cNvPr id="38915" name="Picture 4" descr="File:We Can Do It!.jpg">
            <a:hlinkClick r:id=""/>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876800" y="1600200"/>
            <a:ext cx="3770313" cy="4876800"/>
          </a:xfrm>
          <a:effectLst>
            <a:outerShdw blurRad="190500" algn="tl" rotWithShape="0">
              <a:srgbClr val="000000">
                <a:alpha val="70000"/>
              </a:srgbClr>
            </a:outerShdw>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fade">
                                      <p:cBhvr>
                                        <p:cTn id="7" dur="500"/>
                                        <p:tgtEl>
                                          <p:spTgt spid="389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8915"/>
                                        </p:tgtEl>
                                        <p:attrNameLst>
                                          <p:attrName>style.visibility</p:attrName>
                                        </p:attrNameLst>
                                      </p:cBhvr>
                                      <p:to>
                                        <p:strVal val="visible"/>
                                      </p:to>
                                    </p:set>
                                    <p:animEffect transition="in" filter="fade">
                                      <p:cBhvr>
                                        <p:cTn id="12" dur="500"/>
                                        <p:tgtEl>
                                          <p:spTgt spid="38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67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8" name="Picture 2" descr="File:Rosie the Riveter (Vultee) DS.jpg">
            <a:hlinkClick r:id=""/>
          </p:cNvPr>
          <p:cNvPicPr>
            <a:picLocks noChangeAspect="1" noChangeArrowheads="1"/>
          </p:cNvPicPr>
          <p:nvPr/>
        </p:nvPicPr>
        <p:blipFill>
          <a:blip r:embed="rId3">
            <a:extLst>
              <a:ext uri="{28A0092B-C50C-407E-A947-70E740481C1C}">
                <a14:useLocalDpi xmlns:a14="http://schemas.microsoft.com/office/drawing/2010/main" val="0"/>
              </a:ext>
            </a:extLst>
          </a:blip>
          <a:srcRect l="15486" r="28738"/>
          <a:stretch>
            <a:fillRect/>
          </a:stretch>
        </p:blipFill>
        <p:spPr bwMode="auto">
          <a:xfrm>
            <a:off x="4332288" y="0"/>
            <a:ext cx="4811712"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52400" y="152400"/>
            <a:ext cx="7686832" cy="923330"/>
          </a:xfrm>
          <a:prstGeom prst="rect">
            <a:avLst/>
          </a:prstGeom>
          <a:noFill/>
        </p:spPr>
        <p:txBody>
          <a:bodyPr wrap="none">
            <a:spAutoFit/>
          </a:bodyPr>
          <a:lstStyle/>
          <a:p>
            <a:pPr algn="ctr">
              <a:defRPr/>
            </a:pPr>
            <a:r>
              <a:rPr lang="en-US"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j-lt"/>
                <a:ea typeface="+mn-ea"/>
                <a:cs typeface="Arial" charset="0"/>
              </a:rPr>
              <a:t>Maintaining Femininity</a:t>
            </a:r>
          </a:p>
        </p:txBody>
      </p:sp>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p:cNvSpPr>
          <p:nvPr>
            <p:ph type="title"/>
          </p:nvPr>
        </p:nvSpPr>
        <p:spPr>
          <a:xfrm>
            <a:off x="381000" y="838200"/>
            <a:ext cx="6324600" cy="1066800"/>
          </a:xfrm>
        </p:spPr>
        <p:txBody>
          <a:bodyPr>
            <a:normAutofit fontScale="90000"/>
          </a:bodyPr>
          <a:lstStyle/>
          <a:p>
            <a:pPr eaLnBrk="1" fontAlgn="auto" hangingPunct="1">
              <a:spcAft>
                <a:spcPts val="0"/>
              </a:spcAft>
              <a:defRPr/>
            </a:pPr>
            <a:r>
              <a:rPr lang="en-US" sz="3600" dirty="0">
                <a:ea typeface="+mj-ea"/>
              </a:rPr>
              <a:t>All-American Girls Professional Baseball League</a:t>
            </a:r>
            <a:br>
              <a:rPr lang="en-US" sz="3600" dirty="0">
                <a:ea typeface="+mj-ea"/>
              </a:rPr>
            </a:br>
            <a:r>
              <a:rPr lang="en-US" sz="3600" dirty="0">
                <a:ea typeface="+mj-ea"/>
              </a:rPr>
              <a:t>(AAGPBL)</a:t>
            </a:r>
          </a:p>
        </p:txBody>
      </p:sp>
      <p:sp>
        <p:nvSpPr>
          <p:cNvPr id="40962" name="Rectangle 3"/>
          <p:cNvSpPr>
            <a:spLocks noGrp="1"/>
          </p:cNvSpPr>
          <p:nvPr>
            <p:ph idx="1"/>
          </p:nvPr>
        </p:nvSpPr>
        <p:spPr>
          <a:xfrm>
            <a:off x="152400" y="2286000"/>
            <a:ext cx="3962400" cy="4324350"/>
          </a:xfrm>
        </p:spPr>
        <p:txBody>
          <a:bodyPr/>
          <a:lstStyle/>
          <a:p>
            <a:pPr eaLnBrk="1" hangingPunct="1"/>
            <a:r>
              <a:rPr lang="en-US" altLang="en-US" dirty="0"/>
              <a:t>Baseball was America’s past time, but the war would not stop young players from being drafted</a:t>
            </a:r>
          </a:p>
          <a:p>
            <a:pPr eaLnBrk="1" hangingPunct="1"/>
            <a:r>
              <a:rPr lang="en-US" altLang="en-US" dirty="0"/>
              <a:t>An all-female league was developed to continue the season </a:t>
            </a:r>
          </a:p>
        </p:txBody>
      </p:sp>
      <p:pic>
        <p:nvPicPr>
          <p:cNvPr id="40963" name="Picture 7" descr="http://archive.fieldmuseum.org/baseball/photos/aagpb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819400"/>
            <a:ext cx="4752975" cy="369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5" descr="http://www.mastersinsportsmanagement.org/wp-content/uploads/2010/05/AAGPBL_logo.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84988" y="838200"/>
            <a:ext cx="1808162"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1"/>
            <a:ext cx="7772400" cy="1143000"/>
          </a:xfrm>
          <a:ln>
            <a:miter lim="800000"/>
            <a:headEnd/>
            <a:tailEnd/>
          </a:ln>
          <a:extLst/>
        </p:spPr>
        <p:txBody>
          <a:bodyPr/>
          <a:lstStyle/>
          <a:p>
            <a:pPr>
              <a:defRPr/>
            </a:pPr>
            <a:r>
              <a:rPr lang="en-US" sz="5400" dirty="0">
                <a:ea typeface="+mj-ea"/>
              </a:rPr>
              <a:t>Bell Ringer</a:t>
            </a:r>
          </a:p>
        </p:txBody>
      </p:sp>
      <p:sp>
        <p:nvSpPr>
          <p:cNvPr id="54274" name="Text Placeholder 2"/>
          <p:cNvSpPr>
            <a:spLocks noGrp="1"/>
          </p:cNvSpPr>
          <p:nvPr>
            <p:ph type="body" idx="1"/>
          </p:nvPr>
        </p:nvSpPr>
        <p:spPr>
          <a:xfrm>
            <a:off x="533400" y="1752600"/>
            <a:ext cx="8153399" cy="4724400"/>
          </a:xfrm>
        </p:spPr>
        <p:txBody>
          <a:bodyPr/>
          <a:lstStyle/>
          <a:p>
            <a:pPr marL="44450"/>
            <a:r>
              <a:rPr lang="en-US" altLang="en-US" sz="3000" dirty="0"/>
              <a:t>Which advertising tactic is most effective in convincing you to buy an item? Explain your answer.</a:t>
            </a:r>
          </a:p>
          <a:p>
            <a:pPr marL="615950" indent="-571500">
              <a:buFont typeface="Arial" panose="020B0604020202020204" pitchFamily="34" charset="0"/>
              <a:buChar char="•"/>
            </a:pPr>
            <a:r>
              <a:rPr lang="en-US" altLang="en-US" sz="3000" dirty="0"/>
              <a:t>Bright, colorful advertisements</a:t>
            </a:r>
          </a:p>
          <a:p>
            <a:pPr marL="615950" indent="-571500">
              <a:buFont typeface="Arial" panose="020B0604020202020204" pitchFamily="34" charset="0"/>
              <a:buChar char="•"/>
            </a:pPr>
            <a:r>
              <a:rPr lang="en-US" altLang="en-US" sz="3000" dirty="0"/>
              <a:t>Ads that touch your emotions</a:t>
            </a:r>
          </a:p>
          <a:p>
            <a:pPr marL="615950" indent="-571500">
              <a:buFont typeface="Arial" panose="020B0604020202020204" pitchFamily="34" charset="0"/>
              <a:buChar char="•"/>
            </a:pPr>
            <a:r>
              <a:rPr lang="en-US" altLang="en-US" sz="3000" dirty="0"/>
              <a:t>Use of celebrity endorsements</a:t>
            </a:r>
          </a:p>
          <a:p>
            <a:pPr marL="615950" indent="-571500">
              <a:buFont typeface="Arial" panose="020B0604020202020204" pitchFamily="34" charset="0"/>
              <a:buChar char="•"/>
            </a:pPr>
            <a:r>
              <a:rPr lang="en-US" altLang="en-US" sz="3000" dirty="0"/>
              <a:t>Ads that make you feel special or important</a:t>
            </a:r>
          </a:p>
          <a:p>
            <a:pPr marL="615950" indent="-571500">
              <a:buFont typeface="Arial" panose="020B0604020202020204" pitchFamily="34" charset="0"/>
              <a:buChar char="•"/>
            </a:pPr>
            <a:r>
              <a:rPr lang="en-US" altLang="en-US" sz="3000" dirty="0"/>
              <a:t>Ads that use comedy to catch your attention</a:t>
            </a:r>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miter lim="800000"/>
            <a:headEnd/>
            <a:tailEnd/>
          </a:ln>
          <a:extLst/>
        </p:spPr>
        <p:txBody>
          <a:bodyPr/>
          <a:lstStyle/>
          <a:p>
            <a:pPr>
              <a:defRPr/>
            </a:pPr>
            <a:r>
              <a:rPr lang="en-US" sz="4800" dirty="0">
                <a:ea typeface="+mj-ea"/>
              </a:rPr>
              <a:t>WWII Propaganda</a:t>
            </a:r>
          </a:p>
        </p:txBody>
      </p:sp>
      <p:sp>
        <p:nvSpPr>
          <p:cNvPr id="71682" name="Text Placeholder 2"/>
          <p:cNvSpPr>
            <a:spLocks noGrp="1"/>
          </p:cNvSpPr>
          <p:nvPr>
            <p:ph type="body" idx="1"/>
          </p:nvPr>
        </p:nvSpPr>
        <p:spPr/>
        <p:txBody>
          <a:bodyPr/>
          <a:lstStyle/>
          <a:p>
            <a:pPr marL="44450"/>
            <a:r>
              <a:rPr lang="en-US" altLang="en-US" sz="2800" dirty="0"/>
              <a:t>Getting America behind the war</a:t>
            </a:r>
          </a:p>
        </p:txBody>
      </p:sp>
      <p:sp>
        <p:nvSpPr>
          <p:cNvPr id="3" name="TextBox 2"/>
          <p:cNvSpPr txBox="1"/>
          <p:nvPr/>
        </p:nvSpPr>
        <p:spPr>
          <a:xfrm>
            <a:off x="3581400" y="4572000"/>
            <a:ext cx="5181600" cy="1570038"/>
          </a:xfrm>
          <a:prstGeom prst="rect">
            <a:avLst/>
          </a:prstGeom>
          <a:noFill/>
          <a:ln w="25400">
            <a:solidFill>
              <a:schemeClr val="accent1"/>
            </a:solidFill>
            <a:prstDash val="sysDot"/>
          </a:ln>
        </p:spPr>
        <p:txBody>
          <a:bodyPr>
            <a:spAutoFit/>
          </a:bodyPr>
          <a:lstStyle/>
          <a:p>
            <a:pPr>
              <a:defRPr/>
            </a:pPr>
            <a:r>
              <a:rPr lang="en-US" dirty="0">
                <a:solidFill>
                  <a:schemeClr val="accent2"/>
                </a:solidFill>
                <a:latin typeface="+mn-lt"/>
                <a:ea typeface="+mn-ea"/>
                <a:cs typeface="Arial" pitchFamily="34" charset="0"/>
              </a:rPr>
              <a:t>The purpose of propaganda is to convince an individual or group to believe or do something they may not already believe in or do.</a:t>
            </a: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a:xfrm>
            <a:off x="152400" y="533400"/>
            <a:ext cx="8534400" cy="1066800"/>
          </a:xfrm>
        </p:spPr>
        <p:txBody>
          <a:bodyPr/>
          <a:lstStyle/>
          <a:p>
            <a:r>
              <a:rPr lang="en-US" altLang="en-US" dirty="0"/>
              <a:t>WWII Propaganda</a:t>
            </a:r>
          </a:p>
        </p:txBody>
      </p:sp>
      <p:sp>
        <p:nvSpPr>
          <p:cNvPr id="72706" name="Content Placeholder 2"/>
          <p:cNvSpPr>
            <a:spLocks noGrp="1"/>
          </p:cNvSpPr>
          <p:nvPr>
            <p:ph idx="1"/>
          </p:nvPr>
        </p:nvSpPr>
        <p:spPr>
          <a:xfrm>
            <a:off x="3429000" y="1524000"/>
            <a:ext cx="5257800" cy="5049838"/>
          </a:xfrm>
        </p:spPr>
        <p:txBody>
          <a:bodyPr/>
          <a:lstStyle/>
          <a:p>
            <a:r>
              <a:rPr lang="en-US" altLang="en-US" sz="2500" dirty="0"/>
              <a:t>Front lines and home front linked through posters, radio, etc.</a:t>
            </a:r>
          </a:p>
          <a:p>
            <a:r>
              <a:rPr lang="en-US" altLang="en-US" sz="2500" dirty="0"/>
              <a:t>It was the job of every American to contribute to the war effort </a:t>
            </a:r>
          </a:p>
          <a:p>
            <a:r>
              <a:rPr lang="en-US" altLang="en-US" sz="2500" dirty="0"/>
              <a:t>Often resorted to extreme racial and ethnic caricatures of the enemy</a:t>
            </a:r>
          </a:p>
          <a:p>
            <a:r>
              <a:rPr lang="en-US" altLang="en-US" sz="2500" dirty="0"/>
              <a:t>Office of War Information: Coordinated the release of war news; used posters and radio broadcasts to promote patriotism</a:t>
            </a:r>
          </a:p>
        </p:txBody>
      </p:sp>
      <p:pic>
        <p:nvPicPr>
          <p:cNvPr id="2" name="Picture 1"/>
          <p:cNvPicPr>
            <a:picLocks noChangeAspect="1"/>
          </p:cNvPicPr>
          <p:nvPr/>
        </p:nvPicPr>
        <p:blipFill>
          <a:blip r:embed="rId3"/>
          <a:stretch>
            <a:fillRect/>
          </a:stretch>
        </p:blipFill>
        <p:spPr>
          <a:xfrm>
            <a:off x="152400" y="1600200"/>
            <a:ext cx="3191820" cy="51054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2706">
                                            <p:txEl>
                                              <p:pRg st="0" end="0"/>
                                            </p:txEl>
                                          </p:spTgt>
                                        </p:tgtEl>
                                        <p:attrNameLst>
                                          <p:attrName>style.visibility</p:attrName>
                                        </p:attrNameLst>
                                      </p:cBhvr>
                                      <p:to>
                                        <p:strVal val="visible"/>
                                      </p:to>
                                    </p:set>
                                    <p:animEffect transition="in" filter="dissolve">
                                      <p:cBhvr>
                                        <p:cTn id="7" dur="500"/>
                                        <p:tgtEl>
                                          <p:spTgt spid="727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2706">
                                            <p:txEl>
                                              <p:pRg st="1" end="1"/>
                                            </p:txEl>
                                          </p:spTgt>
                                        </p:tgtEl>
                                        <p:attrNameLst>
                                          <p:attrName>style.visibility</p:attrName>
                                        </p:attrNameLst>
                                      </p:cBhvr>
                                      <p:to>
                                        <p:strVal val="visible"/>
                                      </p:to>
                                    </p:set>
                                    <p:animEffect transition="in" filter="dissolve">
                                      <p:cBhvr>
                                        <p:cTn id="12" dur="500"/>
                                        <p:tgtEl>
                                          <p:spTgt spid="7270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2706">
                                            <p:txEl>
                                              <p:pRg st="2" end="2"/>
                                            </p:txEl>
                                          </p:spTgt>
                                        </p:tgtEl>
                                        <p:attrNameLst>
                                          <p:attrName>style.visibility</p:attrName>
                                        </p:attrNameLst>
                                      </p:cBhvr>
                                      <p:to>
                                        <p:strVal val="visible"/>
                                      </p:to>
                                    </p:set>
                                    <p:animEffect transition="in" filter="dissolve">
                                      <p:cBhvr>
                                        <p:cTn id="17" dur="500"/>
                                        <p:tgtEl>
                                          <p:spTgt spid="7270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2706">
                                            <p:txEl>
                                              <p:pRg st="3" end="3"/>
                                            </p:txEl>
                                          </p:spTgt>
                                        </p:tgtEl>
                                        <p:attrNameLst>
                                          <p:attrName>style.visibility</p:attrName>
                                        </p:attrNameLst>
                                      </p:cBhvr>
                                      <p:to>
                                        <p:strVal val="visible"/>
                                      </p:to>
                                    </p:set>
                                    <p:animEffect transition="in" filter="dissolve">
                                      <p:cBhvr>
                                        <p:cTn id="22" dur="500"/>
                                        <p:tgtEl>
                                          <p:spTgt spid="7270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t2.gstatic.com/images?q=tbn:ANd9GcQnWrsxpYrfhk4kxFYUXAuXKT8-RiicCgxerIM0TFenAosXIIgGc-rIe8BzJ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1" y="0"/>
            <a:ext cx="4251410"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 name="Picture 2"/>
          <p:cNvPicPr>
            <a:picLocks noChangeAspect="1"/>
          </p:cNvPicPr>
          <p:nvPr/>
        </p:nvPicPr>
        <p:blipFill>
          <a:blip r:embed="rId3"/>
          <a:stretch>
            <a:fillRect/>
          </a:stretch>
        </p:blipFill>
        <p:spPr>
          <a:xfrm>
            <a:off x="4314666" y="344"/>
            <a:ext cx="4829334" cy="68576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2114" y="3657600"/>
            <a:ext cx="4267201" cy="286232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ndara"/>
                <a:cs typeface="Candara"/>
              </a:rPr>
              <a:t>Link front lines to home front</a:t>
            </a:r>
          </a:p>
        </p:txBody>
      </p:sp>
    </p:spTree>
    <p:extLst>
      <p:ext uri="{BB962C8B-B14F-4D97-AF65-F5344CB8AC3E}">
        <p14:creationId xmlns:p14="http://schemas.microsoft.com/office/powerpoint/2010/main" val="35773268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a:xfrm>
            <a:off x="381000" y="609600"/>
            <a:ext cx="8382000" cy="1069975"/>
          </a:xfrm>
        </p:spPr>
        <p:txBody>
          <a:bodyPr/>
          <a:lstStyle/>
          <a:p>
            <a:pPr algn="ctr"/>
            <a:r>
              <a:rPr lang="en-US" altLang="en-US" dirty="0"/>
              <a:t>Who Wore it Better?</a:t>
            </a:r>
          </a:p>
        </p:txBody>
      </p:sp>
      <p:sp>
        <p:nvSpPr>
          <p:cNvPr id="9" name="Text Placeholder 8"/>
          <p:cNvSpPr>
            <a:spLocks noGrp="1"/>
          </p:cNvSpPr>
          <p:nvPr>
            <p:ph type="body" idx="1"/>
          </p:nvPr>
        </p:nvSpPr>
        <p:spPr>
          <a:xfrm>
            <a:off x="381000" y="1600200"/>
            <a:ext cx="4041775" cy="457200"/>
          </a:xfrm>
        </p:spPr>
        <p:txBody>
          <a:bodyPr/>
          <a:lstStyle/>
          <a:p>
            <a:pPr>
              <a:defRPr/>
            </a:pPr>
            <a:r>
              <a:rPr lang="en-US" dirty="0">
                <a:ea typeface="+mn-ea"/>
              </a:rPr>
              <a:t>The Victory Suit</a:t>
            </a:r>
          </a:p>
        </p:txBody>
      </p:sp>
      <p:sp>
        <p:nvSpPr>
          <p:cNvPr id="10" name="Text Placeholder 9"/>
          <p:cNvSpPr>
            <a:spLocks noGrp="1"/>
          </p:cNvSpPr>
          <p:nvPr>
            <p:ph type="body" sz="half" idx="3"/>
          </p:nvPr>
        </p:nvSpPr>
        <p:spPr>
          <a:xfrm>
            <a:off x="4724400" y="1600200"/>
            <a:ext cx="4041775" cy="457200"/>
          </a:xfrm>
        </p:spPr>
        <p:txBody>
          <a:bodyPr/>
          <a:lstStyle/>
          <a:p>
            <a:pPr>
              <a:defRPr/>
            </a:pPr>
            <a:r>
              <a:rPr lang="en-US" dirty="0">
                <a:ea typeface="+mn-ea"/>
              </a:rPr>
              <a:t>The Zoot Suit</a:t>
            </a:r>
          </a:p>
        </p:txBody>
      </p:sp>
      <p:pic>
        <p:nvPicPr>
          <p:cNvPr id="13" name="Content Placeholder 4"/>
          <p:cNvPicPr>
            <a:picLocks noGrp="1" noChangeAspect="1"/>
          </p:cNvPicPr>
          <p:nvPr>
            <p:ph sz="half" idx="1"/>
          </p:nvPr>
        </p:nvPicPr>
        <p:blipFill rotWithShape="1">
          <a:blip r:embed="rId2" cstate="email">
            <a:extLst>
              <a:ext uri="{28A0092B-C50C-407E-A947-70E740481C1C}">
                <a14:useLocalDpi xmlns:a14="http://schemas.microsoft.com/office/drawing/2010/main"/>
              </a:ext>
            </a:extLst>
          </a:blip>
          <a:stretch/>
        </p:blipFill>
        <p:spPr>
          <a:xfrm>
            <a:off x="762000" y="2209800"/>
            <a:ext cx="3411438" cy="44215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3"/>
          <a:stretch>
            <a:fillRect/>
          </a:stretch>
        </p:blipFill>
        <p:spPr>
          <a:xfrm>
            <a:off x="5029200" y="2209800"/>
            <a:ext cx="3421815" cy="44855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643244" y="0"/>
            <a:ext cx="3481746" cy="4725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3364203" y="4876800"/>
            <a:ext cx="5791200" cy="175432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ndara"/>
                <a:cs typeface="Candara"/>
              </a:rPr>
              <a:t>Protect American traditions</a:t>
            </a:r>
          </a:p>
        </p:txBody>
      </p:sp>
      <p:pic>
        <p:nvPicPr>
          <p:cNvPr id="5" name="Picture 4" descr="http://www.usmm.org/p/portho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9" y="2113472"/>
            <a:ext cx="3352800" cy="47445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Rectangle 5"/>
          <p:cNvSpPr/>
          <p:nvPr/>
        </p:nvSpPr>
        <p:spPr>
          <a:xfrm>
            <a:off x="0" y="457200"/>
            <a:ext cx="5638800" cy="156966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ndara"/>
                <a:cs typeface="Candara"/>
              </a:rPr>
              <a:t>Protect American secrets</a:t>
            </a:r>
          </a:p>
        </p:txBody>
      </p:sp>
    </p:spTree>
    <p:extLst>
      <p:ext uri="{BB962C8B-B14F-4D97-AF65-F5344CB8AC3E}">
        <p14:creationId xmlns:p14="http://schemas.microsoft.com/office/powerpoint/2010/main" val="18656092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par>
                                <p:cTn id="17" presetID="9"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wwiip1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76200"/>
            <a:ext cx="3733800" cy="50140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 name="Picture 3"/>
          <p:cNvPicPr>
            <a:picLocks noChangeAspect="1"/>
          </p:cNvPicPr>
          <p:nvPr/>
        </p:nvPicPr>
        <p:blipFill>
          <a:blip r:embed="rId3"/>
          <a:stretch>
            <a:fillRect/>
          </a:stretch>
        </p:blipFill>
        <p:spPr>
          <a:xfrm>
            <a:off x="0" y="1868119"/>
            <a:ext cx="3886200" cy="49898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3871777" y="5181600"/>
            <a:ext cx="5269203" cy="92333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ndara"/>
                <a:cs typeface="Candara"/>
              </a:rPr>
              <a:t>Reduce Fear</a:t>
            </a:r>
          </a:p>
        </p:txBody>
      </p:sp>
      <p:sp>
        <p:nvSpPr>
          <p:cNvPr id="6" name="Rectangle 5"/>
          <p:cNvSpPr/>
          <p:nvPr/>
        </p:nvSpPr>
        <p:spPr>
          <a:xfrm>
            <a:off x="0" y="152400"/>
            <a:ext cx="5334000" cy="175432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ndara"/>
                <a:cs typeface="Candara"/>
              </a:rPr>
              <a:t>Ensure support of war</a:t>
            </a:r>
          </a:p>
        </p:txBody>
      </p:sp>
    </p:spTree>
    <p:extLst>
      <p:ext uri="{BB962C8B-B14F-4D97-AF65-F5344CB8AC3E}">
        <p14:creationId xmlns:p14="http://schemas.microsoft.com/office/powerpoint/2010/main" val="14641575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par>
                                <p:cTn id="17" presetID="9"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 Seuss Goes to War</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9221799"/>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5372" y="609600"/>
            <a:ext cx="3643314" cy="1447800"/>
          </a:xfrm>
        </p:spPr>
        <p:txBody>
          <a:bodyPr/>
          <a:lstStyle/>
          <a:p>
            <a:pPr algn="ctr"/>
            <a:r>
              <a:rPr lang="en-US" dirty="0"/>
              <a:t>Dr. Seuss Goes to War</a:t>
            </a:r>
          </a:p>
        </p:txBody>
      </p:sp>
      <p:sp>
        <p:nvSpPr>
          <p:cNvPr id="3" name="Content Placeholder 2"/>
          <p:cNvSpPr>
            <a:spLocks noGrp="1"/>
          </p:cNvSpPr>
          <p:nvPr>
            <p:ph idx="1"/>
          </p:nvPr>
        </p:nvSpPr>
        <p:spPr>
          <a:xfrm>
            <a:off x="5424486" y="2057400"/>
            <a:ext cx="3643314" cy="4648200"/>
          </a:xfrm>
        </p:spPr>
        <p:txBody>
          <a:bodyPr/>
          <a:lstStyle/>
          <a:p>
            <a:pPr marL="109537" indent="0">
              <a:buNone/>
            </a:pPr>
            <a:r>
              <a:rPr lang="en-US" sz="2150" dirty="0"/>
              <a:t>Because of the fame of his children's books and because his political cartoons have remained largely unknown, we do not think of Dr. Seuss as a political cartoonist. But for two years, 1941-1943, he was the chief editorial cartoonist for the New York newspaper </a:t>
            </a:r>
            <a:r>
              <a:rPr lang="en-US" sz="2150" i="1" dirty="0"/>
              <a:t>PM </a:t>
            </a:r>
            <a:r>
              <a:rPr lang="en-US" sz="2150" dirty="0"/>
              <a:t>(1940-1948), for which he drew over 400 editorial cartoons.</a:t>
            </a:r>
          </a:p>
        </p:txBody>
      </p:sp>
      <p:pic>
        <p:nvPicPr>
          <p:cNvPr id="4" name="Picture 4"/>
          <p:cNvPicPr>
            <a:picLocks noChangeAspect="1" noChangeArrowheads="1"/>
          </p:cNvPicPr>
          <p:nvPr/>
        </p:nvPicPr>
        <p:blipFill>
          <a:blip r:embed="rId2" cstate="print"/>
          <a:srcRect/>
          <a:stretch>
            <a:fillRect/>
          </a:stretch>
        </p:blipFill>
        <p:spPr bwMode="auto">
          <a:xfrm>
            <a:off x="46054" y="17585"/>
            <a:ext cx="5424487" cy="6858000"/>
          </a:xfrm>
          <a:prstGeom prst="rect">
            <a:avLst/>
          </a:prstGeom>
          <a:noFill/>
          <a:ln>
            <a:noFill/>
          </a:ln>
          <a:effectLst>
            <a:prstShdw prst="shdw17" dist="17961" dir="2700000">
              <a:schemeClr val="accent1">
                <a:gamma/>
                <a:shade val="60000"/>
                <a:invGamma/>
              </a:schemeClr>
            </a:prstShdw>
          </a:effectLst>
          <a:extLst/>
        </p:spPr>
      </p:pic>
    </p:spTree>
    <p:extLst>
      <p:ext uri="{BB962C8B-B14F-4D97-AF65-F5344CB8AC3E}">
        <p14:creationId xmlns:p14="http://schemas.microsoft.com/office/powerpoint/2010/main" val="3376695281"/>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a:stretch>
            <a:fillRect/>
          </a:stretch>
        </p:blipFill>
        <p:spPr bwMode="auto">
          <a:xfrm>
            <a:off x="533400" y="0"/>
            <a:ext cx="8147050" cy="6858000"/>
          </a:xfrm>
          <a:prstGeom prst="rect">
            <a:avLst/>
          </a:prstGeom>
          <a:noFill/>
          <a:ln>
            <a:noFill/>
          </a:ln>
          <a:effectLst>
            <a:prstShdw prst="shdw17" dist="17961" dir="2700000">
              <a:schemeClr val="accent1">
                <a:gamma/>
                <a:shade val="60000"/>
                <a:invGamma/>
              </a:schemeClr>
            </a:prstShdw>
          </a:effectLst>
          <a:extLst/>
        </p:spPr>
      </p:pic>
    </p:spTree>
    <p:extLst>
      <p:ext uri="{BB962C8B-B14F-4D97-AF65-F5344CB8AC3E}">
        <p14:creationId xmlns:p14="http://schemas.microsoft.com/office/powerpoint/2010/main" val="3822836410"/>
      </p:ext>
    </p:extLst>
  </p:cSld>
  <p:clrMapOvr>
    <a:overrideClrMapping bg1="dk1" tx1="lt1" bg2="dk2" tx2="lt2" accent1="accent1" accent2="accent2" accent3="accent3" accent4="accent4" accent5="accent5" accent6="accent6" hlink="hlink" folHlink="folHlink"/>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cstate="print"/>
          <a:srcRect/>
          <a:stretch>
            <a:fillRect/>
          </a:stretch>
        </p:blipFill>
        <p:spPr bwMode="auto">
          <a:xfrm>
            <a:off x="600075" y="-13494"/>
            <a:ext cx="7943850" cy="6884988"/>
          </a:xfrm>
          <a:prstGeom prst="rect">
            <a:avLst/>
          </a:prstGeom>
          <a:noFill/>
          <a:ln>
            <a:noFill/>
          </a:ln>
          <a:effectLst>
            <a:prstShdw prst="shdw17" dist="17961" dir="2700000">
              <a:schemeClr val="accent1">
                <a:gamma/>
                <a:shade val="60000"/>
                <a:invGamma/>
              </a:schemeClr>
            </a:prstShdw>
          </a:effectLst>
          <a:extLst/>
        </p:spPr>
      </p:pic>
    </p:spTree>
    <p:extLst>
      <p:ext uri="{BB962C8B-B14F-4D97-AF65-F5344CB8AC3E}">
        <p14:creationId xmlns:p14="http://schemas.microsoft.com/office/powerpoint/2010/main" val="468406573"/>
      </p:ext>
    </p:extLst>
  </p:cSld>
  <p:clrMapOvr>
    <a:overrideClrMapping bg1="dk1" tx1="lt1" bg2="dk2" tx2="lt2" accent1="accent1" accent2="accent2" accent3="accent3" accent4="accent4" accent5="accent5" accent6="accent6" hlink="hlink" folHlink="folHlink"/>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1026" name="Picture 2" descr="Don't let them carve THOSE faces on our mountai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8229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649373"/>
      </p:ext>
    </p:extLst>
  </p:cSld>
  <p:clrMapOvr>
    <a:overrideClrMapping bg1="dk1" tx1="lt1" bg2="dk2" tx2="lt2" accent1="accent1" accent2="accent2" accent3="accent3" accent4="accent4" accent5="accent5" accent6="accent6" hlink="hlink" folHlink="folHlink"/>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95263" y="0"/>
            <a:ext cx="8753475" cy="6858000"/>
          </a:xfrm>
          <a:prstGeom prst="rect">
            <a:avLst/>
          </a:prstGeom>
          <a:noFill/>
          <a:ln>
            <a:noFill/>
          </a:ln>
          <a:effectLst>
            <a:prstShdw prst="shdw17" dist="17961" dir="2700000">
              <a:schemeClr val="accent1">
                <a:gamma/>
                <a:shade val="60000"/>
                <a:invGamma/>
              </a:schemeClr>
            </a:prstShdw>
          </a:effectLst>
          <a:extLst/>
        </p:spPr>
      </p:pic>
    </p:spTree>
    <p:extLst>
      <p:ext uri="{BB962C8B-B14F-4D97-AF65-F5344CB8AC3E}">
        <p14:creationId xmlns:p14="http://schemas.microsoft.com/office/powerpoint/2010/main" val="799525373"/>
      </p:ext>
    </p:extLst>
  </p:cSld>
  <p:clrMapOvr>
    <a:overrideClrMapping bg1="dk1" tx1="lt1" bg2="dk2" tx2="lt2" accent1="accent1" accent2="accent2" accent3="accent3" accent4="accent4" accent5="accent5" accent6="accent6" hlink="hlink" folHlink="folHlink"/>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HU0367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0"/>
            <a:ext cx="914400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2743200"/>
            <a:ext cx="7772400" cy="1362075"/>
          </a:xfrm>
        </p:spPr>
        <p:txBody>
          <a:bodyPr/>
          <a:lstStyle/>
          <a:p>
            <a:r>
              <a:rPr lang="en-US" sz="5400" dirty="0"/>
              <a:t>Manufacturing and Labor</a:t>
            </a:r>
          </a:p>
        </p:txBody>
      </p:sp>
      <p:sp>
        <p:nvSpPr>
          <p:cNvPr id="3" name="Text Placeholder 2"/>
          <p:cNvSpPr>
            <a:spLocks noGrp="1"/>
          </p:cNvSpPr>
          <p:nvPr>
            <p:ph type="body" idx="1"/>
          </p:nvPr>
        </p:nvSpPr>
        <p:spPr>
          <a:xfrm>
            <a:off x="685800" y="4114800"/>
            <a:ext cx="7772400" cy="1509712"/>
          </a:xfrm>
        </p:spPr>
        <p:txBody>
          <a:bodyPr/>
          <a:lstStyle/>
          <a:p>
            <a:r>
              <a:rPr lang="en-US" sz="3200" b="1" dirty="0">
                <a:solidFill>
                  <a:schemeClr val="bg1"/>
                </a:solidFill>
                <a:effectLst>
                  <a:outerShdw blurRad="50800" dist="38100" dir="2700000" algn="tl" rotWithShape="0">
                    <a:srgbClr val="000000">
                      <a:alpha val="43000"/>
                    </a:srgbClr>
                  </a:outerShdw>
                </a:effectLst>
              </a:rPr>
              <a:t>The Savior of the U.S. Economy</a:t>
            </a:r>
          </a:p>
        </p:txBody>
      </p:sp>
    </p:spTree>
    <p:extLst>
      <p:ext uri="{BB962C8B-B14F-4D97-AF65-F5344CB8AC3E}">
        <p14:creationId xmlns:p14="http://schemas.microsoft.com/office/powerpoint/2010/main" val="4010676145"/>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3"/>
          <p:cNvSpPr>
            <a:spLocks noGrp="1"/>
          </p:cNvSpPr>
          <p:nvPr>
            <p:ph type="body" idx="1"/>
          </p:nvPr>
        </p:nvSpPr>
        <p:spPr>
          <a:xfrm>
            <a:off x="76200" y="533400"/>
            <a:ext cx="4191000" cy="5811838"/>
          </a:xfrm>
        </p:spPr>
        <p:txBody>
          <a:bodyPr/>
          <a:lstStyle/>
          <a:p>
            <a:r>
              <a:rPr lang="en-US" dirty="0"/>
              <a:t>Increased industrial output</a:t>
            </a:r>
          </a:p>
          <a:p>
            <a:pPr lvl="1"/>
            <a:r>
              <a:rPr lang="en-US" dirty="0"/>
              <a:t>2x Germany, 5x Japan</a:t>
            </a:r>
          </a:p>
          <a:p>
            <a:pPr lvl="1"/>
            <a:r>
              <a:rPr lang="en-US" dirty="0"/>
              <a:t>Helped turn the tide in favor of an Allied victory </a:t>
            </a:r>
          </a:p>
          <a:p>
            <a:pPr lvl="1"/>
            <a:r>
              <a:rPr lang="en-US" dirty="0"/>
              <a:t>Women joining the workforce had a large impact on maintaining high levels of production</a:t>
            </a:r>
          </a:p>
          <a:p>
            <a:r>
              <a:rPr lang="en-US" dirty="0"/>
              <a:t>Early mobilization before the war</a:t>
            </a:r>
          </a:p>
          <a:p>
            <a:pPr lvl="1"/>
            <a:r>
              <a:rPr lang="en-US" dirty="0"/>
              <a:t>E.g. Lend-Lease</a:t>
            </a:r>
          </a:p>
        </p:txBody>
      </p:sp>
      <p:pic>
        <p:nvPicPr>
          <p:cNvPr id="7173" name="Picture 5" descr="http://upload.wikimedia.org/wikipedia/commons/0/08/Women_aluminum_shells_wwii.jpg"/>
          <p:cNvPicPr>
            <a:picLocks noChangeAspect="1" noChangeArrowheads="1"/>
          </p:cNvPicPr>
          <p:nvPr/>
        </p:nvPicPr>
        <p:blipFill>
          <a:blip r:embed="rId3" cstate="print"/>
          <a:srcRect/>
          <a:stretch>
            <a:fillRect/>
          </a:stretch>
        </p:blipFill>
        <p:spPr bwMode="auto">
          <a:xfrm>
            <a:off x="4343400" y="2590800"/>
            <a:ext cx="4648200" cy="37778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nvSpPr>
        <p:spPr>
          <a:xfrm>
            <a:off x="4285593" y="685800"/>
            <a:ext cx="4648200" cy="1754326"/>
          </a:xfrm>
          <a:prstGeom prst="rect">
            <a:avLst/>
          </a:prstGeom>
          <a:noFill/>
        </p:spPr>
        <p:txBody>
          <a:bodyPr wrap="square">
            <a:spAutoFit/>
          </a:bodyPr>
          <a:lstStyle/>
          <a:p>
            <a:pPr algn="ctr">
              <a:defRPr/>
            </a:pPr>
            <a:r>
              <a:rPr lang="en-US"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Arial" pitchFamily="34" charset="0"/>
                <a:cs typeface="Arial" pitchFamily="34" charset="0"/>
              </a:rPr>
              <a:t>Economic </a:t>
            </a:r>
          </a:p>
          <a:p>
            <a:pPr algn="ctr">
              <a:defRPr/>
            </a:pPr>
            <a:r>
              <a:rPr lang="en-US"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Arial" pitchFamily="34" charset="0"/>
                <a:cs typeface="Arial" pitchFamily="34" charset="0"/>
              </a:rPr>
              <a:t>Survival</a:t>
            </a:r>
          </a:p>
        </p:txBody>
      </p:sp>
    </p:spTree>
    <p:extLst>
      <p:ext uri="{BB962C8B-B14F-4D97-AF65-F5344CB8AC3E}">
        <p14:creationId xmlns:p14="http://schemas.microsoft.com/office/powerpoint/2010/main" val="3386606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402">
                                            <p:txEl>
                                              <p:pRg st="0" end="0"/>
                                            </p:txEl>
                                          </p:spTgt>
                                        </p:tgtEl>
                                        <p:attrNameLst>
                                          <p:attrName>style.visibility</p:attrName>
                                        </p:attrNameLst>
                                      </p:cBhvr>
                                      <p:to>
                                        <p:strVal val="visible"/>
                                      </p:to>
                                    </p:set>
                                    <p:animEffect transition="in" filter="dissolve">
                                      <p:cBhvr>
                                        <p:cTn id="7" dur="500"/>
                                        <p:tgtEl>
                                          <p:spTgt spid="10240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2402">
                                            <p:txEl>
                                              <p:pRg st="1" end="1"/>
                                            </p:txEl>
                                          </p:spTgt>
                                        </p:tgtEl>
                                        <p:attrNameLst>
                                          <p:attrName>style.visibility</p:attrName>
                                        </p:attrNameLst>
                                      </p:cBhvr>
                                      <p:to>
                                        <p:strVal val="visible"/>
                                      </p:to>
                                    </p:set>
                                    <p:animEffect transition="in" filter="dissolve">
                                      <p:cBhvr>
                                        <p:cTn id="12" dur="500"/>
                                        <p:tgtEl>
                                          <p:spTgt spid="102402">
                                            <p:txEl>
                                              <p:pRg st="1" end="1"/>
                                            </p:txEl>
                                          </p:spTgt>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102402">
                                            <p:txEl>
                                              <p:pRg st="2" end="2"/>
                                            </p:txEl>
                                          </p:spTgt>
                                        </p:tgtEl>
                                        <p:attrNameLst>
                                          <p:attrName>style.visibility</p:attrName>
                                        </p:attrNameLst>
                                      </p:cBhvr>
                                      <p:to>
                                        <p:strVal val="visible"/>
                                      </p:to>
                                    </p:set>
                                    <p:animEffect transition="in" filter="dissolve">
                                      <p:cBhvr>
                                        <p:cTn id="16" dur="500"/>
                                        <p:tgtEl>
                                          <p:spTgt spid="102402">
                                            <p:txEl>
                                              <p:pRg st="2" end="2"/>
                                            </p:txEl>
                                          </p:spTgt>
                                        </p:tgtEl>
                                      </p:cBhvr>
                                    </p:animEffect>
                                  </p:childTnLst>
                                </p:cTn>
                              </p:par>
                            </p:childTnLst>
                          </p:cTn>
                        </p:par>
                        <p:par>
                          <p:cTn id="17" fill="hold">
                            <p:stCondLst>
                              <p:cond delay="1000"/>
                            </p:stCondLst>
                            <p:childTnLst>
                              <p:par>
                                <p:cTn id="18" presetID="9" presetClass="entr" presetSubtype="0" fill="hold" nodeType="afterEffect">
                                  <p:stCondLst>
                                    <p:cond delay="0"/>
                                  </p:stCondLst>
                                  <p:childTnLst>
                                    <p:set>
                                      <p:cBhvr>
                                        <p:cTn id="19" dur="1" fill="hold">
                                          <p:stCondLst>
                                            <p:cond delay="0"/>
                                          </p:stCondLst>
                                        </p:cTn>
                                        <p:tgtEl>
                                          <p:spTgt spid="102402">
                                            <p:txEl>
                                              <p:pRg st="3" end="3"/>
                                            </p:txEl>
                                          </p:spTgt>
                                        </p:tgtEl>
                                        <p:attrNameLst>
                                          <p:attrName>style.visibility</p:attrName>
                                        </p:attrNameLst>
                                      </p:cBhvr>
                                      <p:to>
                                        <p:strVal val="visible"/>
                                      </p:to>
                                    </p:set>
                                    <p:animEffect transition="in" filter="dissolve">
                                      <p:cBhvr>
                                        <p:cTn id="20" dur="500"/>
                                        <p:tgtEl>
                                          <p:spTgt spid="10240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02402">
                                            <p:txEl>
                                              <p:pRg st="4" end="4"/>
                                            </p:txEl>
                                          </p:spTgt>
                                        </p:tgtEl>
                                        <p:attrNameLst>
                                          <p:attrName>style.visibility</p:attrName>
                                        </p:attrNameLst>
                                      </p:cBhvr>
                                      <p:to>
                                        <p:strVal val="visible"/>
                                      </p:to>
                                    </p:set>
                                    <p:animEffect transition="in" filter="dissolve">
                                      <p:cBhvr>
                                        <p:cTn id="25" dur="500"/>
                                        <p:tgtEl>
                                          <p:spTgt spid="102402">
                                            <p:txEl>
                                              <p:pRg st="4" end="4"/>
                                            </p:txEl>
                                          </p:spTgt>
                                        </p:tgtEl>
                                      </p:cBhvr>
                                    </p:animEffect>
                                  </p:childTnLst>
                                </p:cTn>
                              </p:par>
                            </p:childTnLst>
                          </p:cTn>
                        </p:par>
                        <p:par>
                          <p:cTn id="26" fill="hold">
                            <p:stCondLst>
                              <p:cond delay="500"/>
                            </p:stCondLst>
                            <p:childTnLst>
                              <p:par>
                                <p:cTn id="27" presetID="9" presetClass="entr" presetSubtype="0" fill="hold" nodeType="afterEffect">
                                  <p:stCondLst>
                                    <p:cond delay="0"/>
                                  </p:stCondLst>
                                  <p:childTnLst>
                                    <p:set>
                                      <p:cBhvr>
                                        <p:cTn id="28" dur="1" fill="hold">
                                          <p:stCondLst>
                                            <p:cond delay="0"/>
                                          </p:stCondLst>
                                        </p:cTn>
                                        <p:tgtEl>
                                          <p:spTgt spid="102402">
                                            <p:txEl>
                                              <p:pRg st="5" end="5"/>
                                            </p:txEl>
                                          </p:spTgt>
                                        </p:tgtEl>
                                        <p:attrNameLst>
                                          <p:attrName>style.visibility</p:attrName>
                                        </p:attrNameLst>
                                      </p:cBhvr>
                                      <p:to>
                                        <p:strVal val="visible"/>
                                      </p:to>
                                    </p:set>
                                    <p:animEffect transition="in" filter="dissolve">
                                      <p:cBhvr>
                                        <p:cTn id="29" dur="500"/>
                                        <p:tgtEl>
                                          <p:spTgt spid="10240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p:cNvSpPr>
          <p:nvPr>
            <p:ph type="title"/>
          </p:nvPr>
        </p:nvSpPr>
        <p:spPr>
          <a:xfrm>
            <a:off x="381000" y="609600"/>
            <a:ext cx="8229600" cy="1066800"/>
          </a:xfrm>
        </p:spPr>
        <p:txBody>
          <a:bodyPr/>
          <a:lstStyle/>
          <a:p>
            <a:pPr algn="r" eaLnBrk="1" hangingPunct="1"/>
            <a:r>
              <a:rPr lang="en-US" altLang="en-US"/>
              <a:t>Zoot Suit Riots</a:t>
            </a:r>
          </a:p>
        </p:txBody>
      </p:sp>
      <p:sp>
        <p:nvSpPr>
          <p:cNvPr id="222211" name="Rectangle 3"/>
          <p:cNvSpPr>
            <a:spLocks noGrp="1"/>
          </p:cNvSpPr>
          <p:nvPr>
            <p:ph idx="1"/>
          </p:nvPr>
        </p:nvSpPr>
        <p:spPr>
          <a:xfrm>
            <a:off x="4648200" y="1752600"/>
            <a:ext cx="4395788" cy="4897438"/>
          </a:xfrm>
        </p:spPr>
        <p:txBody>
          <a:bodyPr>
            <a:normAutofit/>
          </a:bodyPr>
          <a:lstStyle/>
          <a:p>
            <a:pPr marL="365760" indent="-256032" eaLnBrk="1" fontAlgn="auto" hangingPunct="1">
              <a:spcAft>
                <a:spcPts val="0"/>
              </a:spcAft>
              <a:buClr>
                <a:schemeClr val="accent3"/>
              </a:buClr>
              <a:buFont typeface="Georgia"/>
              <a:buChar char="•"/>
              <a:defRPr/>
            </a:pPr>
            <a:r>
              <a:rPr lang="en-US" dirty="0">
                <a:ea typeface="+mn-ea"/>
              </a:rPr>
              <a:t>Zoot suits popular with Latino youth</a:t>
            </a:r>
          </a:p>
          <a:p>
            <a:pPr marL="657860" lvl="1" indent="-256032" eaLnBrk="1" fontAlgn="auto" hangingPunct="1">
              <a:spcAft>
                <a:spcPts val="0"/>
              </a:spcAft>
              <a:buClr>
                <a:schemeClr val="accent3"/>
              </a:buClr>
              <a:buFont typeface="Georgia"/>
              <a:buChar char="•"/>
              <a:defRPr/>
            </a:pPr>
            <a:r>
              <a:rPr lang="en-US" dirty="0">
                <a:ea typeface="+mn-ea"/>
              </a:rPr>
              <a:t>Seen as unpatriotic</a:t>
            </a:r>
          </a:p>
          <a:p>
            <a:pPr marL="657860" lvl="1" indent="-256032" eaLnBrk="1" fontAlgn="auto" hangingPunct="1">
              <a:spcAft>
                <a:spcPts val="0"/>
              </a:spcAft>
              <a:buClr>
                <a:schemeClr val="accent3"/>
              </a:buClr>
              <a:buFont typeface="Georgia"/>
              <a:buChar char="•"/>
              <a:defRPr/>
            </a:pPr>
            <a:r>
              <a:rPr lang="en-US" dirty="0">
                <a:ea typeface="+mn-ea"/>
              </a:rPr>
              <a:t>Racial undertones</a:t>
            </a:r>
          </a:p>
          <a:p>
            <a:pPr marL="365760" indent="-256032" eaLnBrk="1" fontAlgn="auto" hangingPunct="1">
              <a:spcAft>
                <a:spcPts val="0"/>
              </a:spcAft>
              <a:buClr>
                <a:schemeClr val="accent3"/>
              </a:buClr>
              <a:buFont typeface="Georgia"/>
              <a:buChar char="•"/>
              <a:defRPr/>
            </a:pPr>
            <a:r>
              <a:rPr lang="en-US" dirty="0">
                <a:ea typeface="+mn-ea"/>
              </a:rPr>
              <a:t>Zoot Suit Riot: Racially motivated riot in LA between white sailors and Latino youth</a:t>
            </a:r>
          </a:p>
        </p:txBody>
      </p:sp>
      <p:pic>
        <p:nvPicPr>
          <p:cNvPr id="1024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325620">
            <a:off x="138113" y="141288"/>
            <a:ext cx="24352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11" descr="http://dances.com/casd/discountstore/zoots.gif">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27108">
            <a:off x="2625725" y="1104900"/>
            <a:ext cx="2020888" cy="200025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85218">
            <a:off x="533400" y="3276600"/>
            <a:ext cx="3505200" cy="3421063"/>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5" descr="BE027817"/>
          <p:cNvPicPr>
            <a:picLocks noChangeAspect="1" noChangeArrowheads="1"/>
          </p:cNvPicPr>
          <p:nvPr/>
        </p:nvPicPr>
        <p:blipFill>
          <a:blip r:embed="rId3" cstate="print"/>
          <a:srcRect/>
          <a:stretch>
            <a:fillRect/>
          </a:stretch>
        </p:blipFill>
        <p:spPr bwMode="auto">
          <a:xfrm>
            <a:off x="28135" y="0"/>
            <a:ext cx="5894388" cy="8153400"/>
          </a:xfrm>
          <a:prstGeom prst="rect">
            <a:avLst/>
          </a:prstGeom>
          <a:noFill/>
          <a:ln w="9525">
            <a:noFill/>
            <a:miter lim="800000"/>
            <a:headEnd/>
            <a:tailEnd/>
          </a:ln>
        </p:spPr>
      </p:pic>
      <p:sp>
        <p:nvSpPr>
          <p:cNvPr id="100358" name="Text Box 6"/>
          <p:cNvSpPr txBox="1">
            <a:spLocks noChangeArrowheads="1"/>
          </p:cNvSpPr>
          <p:nvPr/>
        </p:nvSpPr>
        <p:spPr bwMode="auto">
          <a:xfrm>
            <a:off x="6057900" y="838200"/>
            <a:ext cx="3009900" cy="1246495"/>
          </a:xfrm>
          <a:prstGeom prst="rect">
            <a:avLst/>
          </a:prstGeom>
          <a:noFill/>
          <a:ln w="9525">
            <a:noFill/>
            <a:miter lim="800000"/>
            <a:headEnd/>
            <a:tailEnd/>
          </a:ln>
        </p:spPr>
        <p:txBody>
          <a:bodyPr wrap="square">
            <a:spAutoFit/>
          </a:bodyPr>
          <a:lstStyle/>
          <a:p>
            <a:pPr>
              <a:spcBef>
                <a:spcPct val="50000"/>
              </a:spcBef>
            </a:pPr>
            <a:r>
              <a:rPr lang="en-US" sz="1500" b="1" dirty="0">
                <a:solidFill>
                  <a:srgbClr val="005082"/>
                </a:solidFill>
              </a:rPr>
              <a:t>Reconstruction Finance Corporation</a:t>
            </a:r>
            <a:r>
              <a:rPr lang="en-US" sz="1500" dirty="0"/>
              <a:t> (RFC): Made loans to companies to help them with the cost of converting to war production.</a:t>
            </a:r>
          </a:p>
        </p:txBody>
      </p:sp>
      <p:sp>
        <p:nvSpPr>
          <p:cNvPr id="100359" name="Text Box 7"/>
          <p:cNvSpPr txBox="1">
            <a:spLocks noChangeArrowheads="1"/>
          </p:cNvSpPr>
          <p:nvPr/>
        </p:nvSpPr>
        <p:spPr bwMode="auto">
          <a:xfrm>
            <a:off x="6057900" y="3733800"/>
            <a:ext cx="3009900" cy="1246495"/>
          </a:xfrm>
          <a:prstGeom prst="rect">
            <a:avLst/>
          </a:prstGeom>
          <a:noFill/>
          <a:ln w="9525">
            <a:noFill/>
            <a:miter lim="800000"/>
            <a:headEnd/>
            <a:tailEnd/>
          </a:ln>
        </p:spPr>
        <p:txBody>
          <a:bodyPr wrap="square">
            <a:spAutoFit/>
          </a:bodyPr>
          <a:lstStyle/>
          <a:p>
            <a:pPr>
              <a:spcBef>
                <a:spcPct val="50000"/>
              </a:spcBef>
            </a:pPr>
            <a:r>
              <a:rPr lang="en-US" sz="1500" b="1" dirty="0">
                <a:solidFill>
                  <a:srgbClr val="005082"/>
                </a:solidFill>
              </a:rPr>
              <a:t>War Production Board</a:t>
            </a:r>
            <a:r>
              <a:rPr lang="en-US" sz="1500" dirty="0"/>
              <a:t> (WPB): Set priorities and production goals and to control the distribution of raw materials and supplies.</a:t>
            </a:r>
          </a:p>
        </p:txBody>
      </p:sp>
    </p:spTree>
    <p:extLst>
      <p:ext uri="{BB962C8B-B14F-4D97-AF65-F5344CB8AC3E}">
        <p14:creationId xmlns:p14="http://schemas.microsoft.com/office/powerpoint/2010/main" val="398121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00358"/>
                                        </p:tgtEl>
                                      </p:cBhvr>
                                    </p:animEffect>
                                    <p:set>
                                      <p:cBhvr>
                                        <p:cTn id="7" dur="1" fill="hold">
                                          <p:stCondLst>
                                            <p:cond delay="499"/>
                                          </p:stCondLst>
                                        </p:cTn>
                                        <p:tgtEl>
                                          <p:spTgt spid="100358"/>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00359"/>
                                        </p:tgtEl>
                                        <p:attrNameLst>
                                          <p:attrName>style.visibility</p:attrName>
                                        </p:attrNameLst>
                                      </p:cBhvr>
                                      <p:to>
                                        <p:strVal val="visible"/>
                                      </p:to>
                                    </p:set>
                                    <p:animEffect transition="in" filter="fade">
                                      <p:cBhvr>
                                        <p:cTn id="10" dur="500"/>
                                        <p:tgtEl>
                                          <p:spTgt spid="100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8" grpId="0"/>
      <p:bldP spid="10035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5" descr="Willow Run: 1942"/>
          <p:cNvPicPr>
            <a:picLocks noChangeAspect="1" noChangeArrowheads="1"/>
          </p:cNvPicPr>
          <p:nvPr/>
        </p:nvPicPr>
        <p:blipFill>
          <a:blip r:embed="rId3" cstate="print"/>
          <a:srcRect/>
          <a:stretch>
            <a:fillRect/>
          </a:stretch>
        </p:blipFill>
        <p:spPr bwMode="auto">
          <a:xfrm>
            <a:off x="-304800" y="-304800"/>
            <a:ext cx="9215479" cy="683698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1" y="55969"/>
            <a:ext cx="9215480" cy="2308324"/>
          </a:xfrm>
          <a:prstGeom prst="rect">
            <a:avLst/>
          </a:prstGeom>
          <a:noFill/>
        </p:spPr>
        <p:txBody>
          <a:bodyPr wrap="square" lIns="91440" tIns="45720" rIns="91440" bIns="45720">
            <a:spAutoFit/>
          </a:bodyPr>
          <a:lstStyle/>
          <a:p>
            <a:pPr algn="ctr"/>
            <a:r>
              <a:rPr lang="en-US" sz="72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Ford’s B-24 Bomber Plant</a:t>
            </a:r>
          </a:p>
        </p:txBody>
      </p:sp>
    </p:spTree>
    <p:extLst>
      <p:ext uri="{BB962C8B-B14F-4D97-AF65-F5344CB8AC3E}">
        <p14:creationId xmlns:p14="http://schemas.microsoft.com/office/powerpoint/2010/main" val="327913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a:xfrm>
            <a:off x="637188" y="609600"/>
            <a:ext cx="8229600" cy="1066800"/>
          </a:xfrm>
        </p:spPr>
        <p:txBody>
          <a:bodyPr/>
          <a:lstStyle/>
          <a:p>
            <a:pPr algn="r"/>
            <a:r>
              <a:rPr lang="en-US" dirty="0"/>
              <a:t>Unionization</a:t>
            </a:r>
          </a:p>
        </p:txBody>
      </p:sp>
      <p:sp>
        <p:nvSpPr>
          <p:cNvPr id="112643" name="Content Placeholder 2"/>
          <p:cNvSpPr>
            <a:spLocks noGrp="1"/>
          </p:cNvSpPr>
          <p:nvPr>
            <p:ph idx="1"/>
          </p:nvPr>
        </p:nvSpPr>
        <p:spPr>
          <a:xfrm>
            <a:off x="0" y="533400"/>
            <a:ext cx="5181600" cy="6172200"/>
          </a:xfrm>
        </p:spPr>
        <p:txBody>
          <a:bodyPr/>
          <a:lstStyle/>
          <a:p>
            <a:r>
              <a:rPr lang="en-US" sz="2700" dirty="0"/>
              <a:t>Congress of Industrial Organization (CIO - 1935): A federation of unions that organized workers in industrial unions</a:t>
            </a:r>
          </a:p>
          <a:p>
            <a:pPr lvl="1"/>
            <a:r>
              <a:rPr lang="en-US" sz="2400" dirty="0"/>
              <a:t>Open to African Americans</a:t>
            </a:r>
          </a:p>
          <a:p>
            <a:pPr lvl="1"/>
            <a:r>
              <a:rPr lang="en-US" sz="2400" i="1" dirty="0"/>
              <a:t>“An injury to one is an injury to all”</a:t>
            </a:r>
          </a:p>
          <a:p>
            <a:r>
              <a:rPr lang="en-US" sz="2700" dirty="0"/>
              <a:t>Unions grow during the war</a:t>
            </a:r>
          </a:p>
          <a:p>
            <a:pPr lvl="1"/>
            <a:r>
              <a:rPr lang="en-US" sz="2400" dirty="0"/>
              <a:t>Competition for membership between CIO and AFL</a:t>
            </a:r>
          </a:p>
          <a:p>
            <a:pPr lvl="1"/>
            <a:r>
              <a:rPr lang="en-US" sz="2400" dirty="0"/>
              <a:t>Wartime no-strike pledge</a:t>
            </a:r>
          </a:p>
          <a:p>
            <a:pPr lvl="1"/>
            <a:r>
              <a:rPr lang="en-US" sz="2400" dirty="0"/>
              <a:t>Government offered arbitration for wages and new contract terms</a:t>
            </a:r>
          </a:p>
        </p:txBody>
      </p:sp>
      <p:pic>
        <p:nvPicPr>
          <p:cNvPr id="4" name="Picture 5" descr="http://images1.dailykos.com/i/user/2563/DH_labor_built.jpg"/>
          <p:cNvPicPr>
            <a:picLocks noChangeAspect="1" noChangeArrowheads="1"/>
          </p:cNvPicPr>
          <p:nvPr/>
        </p:nvPicPr>
        <p:blipFill>
          <a:blip r:embed="rId3" cstate="print"/>
          <a:srcRect/>
          <a:stretch>
            <a:fillRect/>
          </a:stretch>
        </p:blipFill>
        <p:spPr bwMode="auto">
          <a:xfrm>
            <a:off x="5334000" y="1676400"/>
            <a:ext cx="3612930" cy="4953000"/>
          </a:xfrm>
          <a:prstGeom prst="rect">
            <a:avLst/>
          </a:prstGeom>
          <a:noFill/>
        </p:spPr>
      </p:pic>
    </p:spTree>
    <p:extLst>
      <p:ext uri="{BB962C8B-B14F-4D97-AF65-F5344CB8AC3E}">
        <p14:creationId xmlns:p14="http://schemas.microsoft.com/office/powerpoint/2010/main" val="337281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4"/>
          <p:cNvSpPr>
            <a:spLocks noGrp="1"/>
          </p:cNvSpPr>
          <p:nvPr>
            <p:ph type="title"/>
          </p:nvPr>
        </p:nvSpPr>
        <p:spPr/>
        <p:txBody>
          <a:bodyPr/>
          <a:lstStyle/>
          <a:p>
            <a:pPr eaLnBrk="1" hangingPunct="1"/>
            <a:r>
              <a:rPr lang="en-US" altLang="en-US"/>
              <a:t>Paying for War</a:t>
            </a:r>
          </a:p>
        </p:txBody>
      </p:sp>
      <p:sp>
        <p:nvSpPr>
          <p:cNvPr id="70658" name="Rectangle 5"/>
          <p:cNvSpPr>
            <a:spLocks noGrp="1"/>
          </p:cNvSpPr>
          <p:nvPr>
            <p:ph type="body" idx="1"/>
          </p:nvPr>
        </p:nvSpPr>
        <p:spPr/>
        <p:txBody>
          <a:bodyPr/>
          <a:lstStyle/>
          <a:p>
            <a:pPr marL="63500" eaLnBrk="1" hangingPunct="1"/>
            <a:r>
              <a:rPr lang="en-US" altLang="en-US" dirty="0">
                <a:solidFill>
                  <a:schemeClr val="tx1"/>
                </a:solidFill>
              </a:rPr>
              <a:t>Production, Payment, and Propaganda</a:t>
            </a:r>
          </a:p>
        </p:txBody>
      </p:sp>
    </p:spTree>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p:cNvSpPr>
          <p:nvPr>
            <p:ph type="title"/>
          </p:nvPr>
        </p:nvSpPr>
        <p:spPr>
          <a:xfrm>
            <a:off x="457200" y="685800"/>
            <a:ext cx="8229600" cy="1066800"/>
          </a:xfrm>
        </p:spPr>
        <p:txBody>
          <a:bodyPr/>
          <a:lstStyle/>
          <a:p>
            <a:pPr eaLnBrk="1" hangingPunct="1"/>
            <a:r>
              <a:rPr lang="en-US" dirty="0"/>
              <a:t>Income Taxes</a:t>
            </a:r>
          </a:p>
        </p:txBody>
      </p:sp>
      <p:sp>
        <p:nvSpPr>
          <p:cNvPr id="96259" name="Rectangle 3"/>
          <p:cNvSpPr>
            <a:spLocks noGrp="1"/>
          </p:cNvSpPr>
          <p:nvPr>
            <p:ph idx="1"/>
          </p:nvPr>
        </p:nvSpPr>
        <p:spPr>
          <a:xfrm>
            <a:off x="4114800" y="685800"/>
            <a:ext cx="4800600" cy="5888038"/>
          </a:xfrm>
        </p:spPr>
        <p:txBody>
          <a:bodyPr/>
          <a:lstStyle/>
          <a:p>
            <a:pPr eaLnBrk="1" hangingPunct="1"/>
            <a:r>
              <a:rPr lang="en-US" dirty="0"/>
              <a:t>Prior to World War II, few outside the federal government paid income tax</a:t>
            </a:r>
          </a:p>
          <a:p>
            <a:pPr eaLnBrk="1" hangingPunct="1"/>
            <a:r>
              <a:rPr lang="en-US" dirty="0"/>
              <a:t>“Victory Tax” (1942)</a:t>
            </a:r>
          </a:p>
          <a:p>
            <a:pPr lvl="1" eaLnBrk="1" hangingPunct="1"/>
            <a:r>
              <a:rPr lang="en-US" sz="2400" dirty="0"/>
              <a:t>$ withheld from paychecks</a:t>
            </a:r>
          </a:p>
          <a:p>
            <a:pPr lvl="1" eaLnBrk="1" hangingPunct="1"/>
            <a:r>
              <a:rPr lang="en-US" sz="2400" dirty="0"/>
              <a:t>Lowered the minimum income to pay taxes, and reduced personal exemptions and deductions</a:t>
            </a:r>
          </a:p>
          <a:p>
            <a:pPr eaLnBrk="1" hangingPunct="1"/>
            <a:r>
              <a:rPr lang="en-US" dirty="0"/>
              <a:t>By 1944, 90% of those employed were paying federal income taxes (compared to 10% in 1940)</a:t>
            </a:r>
          </a:p>
        </p:txBody>
      </p:sp>
      <p:pic>
        <p:nvPicPr>
          <p:cNvPr id="96261" name="Picture 7" descr="http://dontmesswithtaxes.typepad.com/.a/6a00d8345157c669e20120a7238a60970b-300wi">
            <a:hlinkClick r:id="rId3"/>
          </p:cNvPr>
          <p:cNvPicPr>
            <a:picLocks noChangeAspect="1" noChangeArrowheads="1"/>
          </p:cNvPicPr>
          <p:nvPr/>
        </p:nvPicPr>
        <p:blipFill>
          <a:blip r:embed="rId4" cstate="print"/>
          <a:srcRect/>
          <a:stretch>
            <a:fillRect/>
          </a:stretch>
        </p:blipFill>
        <p:spPr bwMode="auto">
          <a:xfrm>
            <a:off x="381000" y="1828800"/>
            <a:ext cx="3733800" cy="4891088"/>
          </a:xfrm>
          <a:prstGeom prst="rect">
            <a:avLst/>
          </a:prstGeom>
          <a:noFill/>
          <a:ln w="9525">
            <a:noFill/>
            <a:miter lim="800000"/>
            <a:headEnd/>
            <a:tailEnd/>
          </a:ln>
        </p:spPr>
      </p:pic>
    </p:spTree>
    <p:extLst>
      <p:ext uri="{BB962C8B-B14F-4D97-AF65-F5344CB8AC3E}">
        <p14:creationId xmlns:p14="http://schemas.microsoft.com/office/powerpoint/2010/main" val="3777483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idx="4294967295"/>
          </p:nvPr>
        </p:nvSpPr>
        <p:spPr>
          <a:xfrm>
            <a:off x="304800" y="533400"/>
            <a:ext cx="8633092" cy="1066800"/>
          </a:xfrm>
        </p:spPr>
        <p:txBody>
          <a:bodyPr/>
          <a:lstStyle/>
          <a:p>
            <a:r>
              <a:rPr lang="en-US" dirty="0"/>
              <a:t>Buying Bonds</a:t>
            </a:r>
          </a:p>
        </p:txBody>
      </p:sp>
      <p:sp>
        <p:nvSpPr>
          <p:cNvPr id="99331" name="Content Placeholder 2"/>
          <p:cNvSpPr>
            <a:spLocks noGrp="1"/>
          </p:cNvSpPr>
          <p:nvPr>
            <p:ph idx="4294967295"/>
          </p:nvPr>
        </p:nvSpPr>
        <p:spPr>
          <a:xfrm>
            <a:off x="76199" y="1600200"/>
            <a:ext cx="5181601" cy="5181600"/>
          </a:xfrm>
        </p:spPr>
        <p:txBody>
          <a:bodyPr/>
          <a:lstStyle/>
          <a:p>
            <a:r>
              <a:rPr lang="en-US" sz="2600" dirty="0"/>
              <a:t>War Bonds: Certificates issued by the U.S. government to finance war expenditures</a:t>
            </a:r>
          </a:p>
          <a:p>
            <a:pPr lvl="1"/>
            <a:r>
              <a:rPr lang="en-US" sz="2400" dirty="0"/>
              <a:t>Citizens buy bonds now </a:t>
            </a:r>
            <a:r>
              <a:rPr lang="en-US" sz="2400" dirty="0">
                <a:latin typeface="Wingdings 3" charset="2"/>
                <a:cs typeface="Wingdings 3" charset="2"/>
              </a:rPr>
              <a:t>a</a:t>
            </a:r>
            <a:r>
              <a:rPr lang="en-US" sz="2400" dirty="0"/>
              <a:t> Government uses $ now </a:t>
            </a:r>
            <a:r>
              <a:rPr lang="en-US" sz="2400" dirty="0">
                <a:latin typeface="Wingdings 3" charset="2"/>
                <a:cs typeface="Wingdings 3" charset="2"/>
              </a:rPr>
              <a:t>a</a:t>
            </a:r>
            <a:r>
              <a:rPr lang="en-US" sz="2400" dirty="0"/>
              <a:t> Government pays back with interest later</a:t>
            </a:r>
          </a:p>
          <a:p>
            <a:pPr lvl="1"/>
            <a:r>
              <a:rPr lang="en-US" sz="2400" dirty="0"/>
              <a:t>Wildly popular - 85 million bonds purchased = $185 billion</a:t>
            </a:r>
          </a:p>
          <a:p>
            <a:pPr lvl="1"/>
            <a:r>
              <a:rPr lang="en-US" sz="2400" dirty="0"/>
              <a:t>Stamps also could be purchased, starting at 10 cents each, to save toward the bond. </a:t>
            </a:r>
          </a:p>
        </p:txBody>
      </p:sp>
      <p:pic>
        <p:nvPicPr>
          <p:cNvPr id="4" name="Picture 5" descr="http://www.americainfra.com/media/media-news/news-thumb/091019/warbonds1.jpg"/>
          <p:cNvPicPr>
            <a:picLocks noChangeAspect="1" noChangeArrowheads="1"/>
          </p:cNvPicPr>
          <p:nvPr/>
        </p:nvPicPr>
        <p:blipFill>
          <a:blip r:embed="rId3" cstate="print"/>
          <a:srcRect/>
          <a:stretch>
            <a:fillRect/>
          </a:stretch>
        </p:blipFill>
        <p:spPr bwMode="auto">
          <a:xfrm>
            <a:off x="5181600" y="762000"/>
            <a:ext cx="2079892" cy="3058665"/>
          </a:xfrm>
          <a:prstGeom prst="rect">
            <a:avLst/>
          </a:prstGeom>
          <a:ln>
            <a:noFill/>
          </a:ln>
          <a:effectLst>
            <a:outerShdw blurRad="190500" algn="tl" rotWithShape="0">
              <a:srgbClr val="000000">
                <a:alpha val="70000"/>
              </a:srgbClr>
            </a:outerShdw>
          </a:effectLst>
        </p:spPr>
      </p:pic>
      <p:pic>
        <p:nvPicPr>
          <p:cNvPr id="2" name="Picture 1"/>
          <p:cNvPicPr>
            <a:picLocks noChangeAspect="1"/>
          </p:cNvPicPr>
          <p:nvPr/>
        </p:nvPicPr>
        <p:blipFill>
          <a:blip r:embed="rId4"/>
          <a:stretch>
            <a:fillRect/>
          </a:stretch>
        </p:blipFill>
        <p:spPr>
          <a:xfrm>
            <a:off x="6705600" y="3657600"/>
            <a:ext cx="2180456" cy="304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8334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a:xfrm>
            <a:off x="685800" y="762000"/>
            <a:ext cx="8229600" cy="1066800"/>
          </a:xfrm>
        </p:spPr>
        <p:txBody>
          <a:bodyPr/>
          <a:lstStyle/>
          <a:p>
            <a:pPr algn="r"/>
            <a:r>
              <a:rPr lang="en-US"/>
              <a:t>Paying for War</a:t>
            </a:r>
          </a:p>
        </p:txBody>
      </p:sp>
      <p:sp>
        <p:nvSpPr>
          <p:cNvPr id="100355" name="Content Placeholder 2"/>
          <p:cNvSpPr>
            <a:spLocks noGrp="1"/>
          </p:cNvSpPr>
          <p:nvPr>
            <p:ph idx="1"/>
          </p:nvPr>
        </p:nvSpPr>
        <p:spPr>
          <a:xfrm>
            <a:off x="152400" y="1066800"/>
            <a:ext cx="5181600" cy="5507038"/>
          </a:xfrm>
        </p:spPr>
        <p:txBody>
          <a:bodyPr/>
          <a:lstStyle/>
          <a:p>
            <a:r>
              <a:rPr lang="en-US" sz="3700" dirty="0"/>
              <a:t>Bond rallies were held  to increase bond sales</a:t>
            </a:r>
          </a:p>
          <a:p>
            <a:pPr lvl="1"/>
            <a:r>
              <a:rPr lang="en-US" sz="3700" dirty="0"/>
              <a:t>Famous celebrities and Hollywood film stars</a:t>
            </a:r>
          </a:p>
          <a:p>
            <a:r>
              <a:rPr lang="en-US" sz="3700" dirty="0"/>
              <a:t>Encouraged to put at least 10% of every paycheck into Bonds</a:t>
            </a:r>
          </a:p>
          <a:p>
            <a:pPr lvl="1"/>
            <a:r>
              <a:rPr lang="en-US" sz="3700" dirty="0"/>
              <a:t>“Minuteman Flag”</a:t>
            </a:r>
          </a:p>
        </p:txBody>
      </p:sp>
      <p:pic>
        <p:nvPicPr>
          <p:cNvPr id="100356" name="Picture 2" descr="http://ts2.mm.bing.net/th?id=H.4643521933672593&amp;pid=1.7">
            <a:hlinkClick r:id="rId3"/>
          </p:cNvPr>
          <p:cNvPicPr>
            <a:picLocks noChangeAspect="1" noChangeArrowheads="1"/>
          </p:cNvPicPr>
          <p:nvPr/>
        </p:nvPicPr>
        <p:blipFill>
          <a:blip r:embed="rId4" cstate="print"/>
          <a:srcRect/>
          <a:stretch>
            <a:fillRect/>
          </a:stretch>
        </p:blipFill>
        <p:spPr bwMode="auto">
          <a:xfrm>
            <a:off x="5486400" y="1905000"/>
            <a:ext cx="3432175" cy="44196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33888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1.bp.blogspot.com/-jXEj5VJAZ7M/TylfkEDyEZI/AAAAAAAAAsQ/uebWrMUizHw/s1600/Of+Course+I+Can.jpg"/>
          <p:cNvPicPr>
            <a:picLocks noChangeAspect="1" noChangeArrowheads="1"/>
          </p:cNvPicPr>
          <p:nvPr/>
        </p:nvPicPr>
        <p:blipFill>
          <a:blip r:embed="rId3" cstate="print"/>
          <a:srcRect/>
          <a:stretch>
            <a:fillRect/>
          </a:stretch>
        </p:blipFill>
        <p:spPr bwMode="auto">
          <a:xfrm>
            <a:off x="-30480" y="76200"/>
            <a:ext cx="4936070" cy="6858000"/>
          </a:xfrm>
          <a:prstGeom prst="rect">
            <a:avLst/>
          </a:prstGeom>
          <a:noFill/>
          <a:ln w="9525">
            <a:noFill/>
            <a:miter lim="800000"/>
            <a:headEnd/>
            <a:tailEnd/>
          </a:ln>
        </p:spPr>
      </p:pic>
      <p:pic>
        <p:nvPicPr>
          <p:cNvPr id="81924" name="Picture 6" descr="http://www.history.com/minisites/wwii-in-hd/inside-wwii/assets/north-america/us-rationing/photo-gallery/rationing-05-getty-84278414.jpg">
            <a:hlinkClick r:id="rId4"/>
          </p:cNvPr>
          <p:cNvPicPr>
            <a:picLocks noChangeAspect="1" noChangeArrowheads="1"/>
          </p:cNvPicPr>
          <p:nvPr/>
        </p:nvPicPr>
        <p:blipFill>
          <a:blip r:embed="rId5" cstate="print"/>
          <a:srcRect/>
          <a:stretch>
            <a:fillRect/>
          </a:stretch>
        </p:blipFill>
        <p:spPr bwMode="auto">
          <a:xfrm>
            <a:off x="4905590" y="3505200"/>
            <a:ext cx="2457450" cy="3352800"/>
          </a:xfrm>
          <a:prstGeom prst="rect">
            <a:avLst/>
          </a:prstGeom>
          <a:noFill/>
          <a:ln w="9525">
            <a:noFill/>
            <a:miter lim="800000"/>
            <a:headEnd/>
            <a:tailEnd/>
          </a:ln>
        </p:spPr>
      </p:pic>
      <p:sp>
        <p:nvSpPr>
          <p:cNvPr id="2" name="Rectangle 1"/>
          <p:cNvSpPr/>
          <p:nvPr/>
        </p:nvSpPr>
        <p:spPr>
          <a:xfrm rot="5400000">
            <a:off x="5085980" y="2779695"/>
            <a:ext cx="6248398" cy="190821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Rationing in WWII</a:t>
            </a:r>
          </a:p>
        </p:txBody>
      </p:sp>
      <p:pic>
        <p:nvPicPr>
          <p:cNvPr id="6" name="Picture 4" descr="http://rlv.zcache.com/do_with_less_vintage_wwii_rationing_postcard-p239434843056114645baanr_400.jpg"/>
          <p:cNvPicPr>
            <a:picLocks noChangeAspect="1" noChangeArrowheads="1"/>
          </p:cNvPicPr>
          <p:nvPr/>
        </p:nvPicPr>
        <p:blipFill rotWithShape="1">
          <a:blip r:embed="rId6">
            <a:extLst>
              <a:ext uri="{28A0092B-C50C-407E-A947-70E740481C1C}">
                <a14:useLocalDpi xmlns:a14="http://schemas.microsoft.com/office/drawing/2010/main" val="0"/>
              </a:ext>
            </a:extLst>
          </a:blip>
          <a:srcRect l="15476" t="2382" r="14973" b="3741"/>
          <a:stretch/>
        </p:blipFill>
        <p:spPr bwMode="auto">
          <a:xfrm>
            <a:off x="4936070" y="0"/>
            <a:ext cx="242697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1313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p:cNvSpPr>
          <p:nvPr>
            <p:ph type="title"/>
          </p:nvPr>
        </p:nvSpPr>
        <p:spPr>
          <a:xfrm>
            <a:off x="4572000" y="685800"/>
            <a:ext cx="4343400" cy="1066800"/>
          </a:xfrm>
        </p:spPr>
        <p:txBody>
          <a:bodyPr/>
          <a:lstStyle/>
          <a:p>
            <a:pPr algn="r" eaLnBrk="1" hangingPunct="1"/>
            <a:r>
              <a:rPr lang="en-US" sz="4800"/>
              <a:t>Rationing</a:t>
            </a:r>
          </a:p>
        </p:txBody>
      </p:sp>
      <p:sp>
        <p:nvSpPr>
          <p:cNvPr id="218115" name="Rectangle 3"/>
          <p:cNvSpPr>
            <a:spLocks noGrp="1"/>
          </p:cNvSpPr>
          <p:nvPr>
            <p:ph idx="1"/>
          </p:nvPr>
        </p:nvSpPr>
        <p:spPr>
          <a:xfrm>
            <a:off x="76200" y="685800"/>
            <a:ext cx="5181600" cy="5888038"/>
          </a:xfrm>
        </p:spPr>
        <p:txBody>
          <a:bodyPr>
            <a:noAutofit/>
          </a:bodyPr>
          <a:lstStyle/>
          <a:p>
            <a:pPr marL="365760" indent="-256032" eaLnBrk="1" fontAlgn="auto" hangingPunct="1">
              <a:lnSpc>
                <a:spcPct val="90000"/>
              </a:lnSpc>
              <a:spcAft>
                <a:spcPts val="0"/>
              </a:spcAft>
              <a:buClr>
                <a:schemeClr val="accent3"/>
              </a:buClr>
              <a:buFont typeface="Georgia"/>
              <a:buChar char="•"/>
              <a:defRPr/>
            </a:pPr>
            <a:r>
              <a:rPr lang="en-US" dirty="0"/>
              <a:t>Office of Price Administration (OPA): Government organization in charge of regulating prices and rationing of consumer goods during the war.</a:t>
            </a:r>
          </a:p>
          <a:p>
            <a:pPr marL="657860" lvl="1" indent="-256032" eaLnBrk="1" fontAlgn="auto" hangingPunct="1">
              <a:lnSpc>
                <a:spcPct val="90000"/>
              </a:lnSpc>
              <a:spcAft>
                <a:spcPts val="0"/>
              </a:spcAft>
              <a:buClr>
                <a:schemeClr val="accent3"/>
              </a:buClr>
              <a:buFont typeface="Georgia"/>
              <a:buChar char="•"/>
              <a:defRPr/>
            </a:pPr>
            <a:r>
              <a:rPr lang="en-US" sz="2400" dirty="0">
                <a:solidFill>
                  <a:schemeClr val="tx2"/>
                </a:solidFill>
              </a:rPr>
              <a:t>Blue chips: Processed foods</a:t>
            </a:r>
          </a:p>
          <a:p>
            <a:pPr marL="657860" lvl="1" indent="-256032" eaLnBrk="1" fontAlgn="auto" hangingPunct="1">
              <a:lnSpc>
                <a:spcPct val="90000"/>
              </a:lnSpc>
              <a:spcAft>
                <a:spcPts val="0"/>
              </a:spcAft>
              <a:buClr>
                <a:schemeClr val="accent3"/>
              </a:buClr>
              <a:buFont typeface="Georgia"/>
              <a:buChar char="•"/>
              <a:defRPr/>
            </a:pPr>
            <a:r>
              <a:rPr lang="en-US" sz="2400" dirty="0"/>
              <a:t>Red chips: Meats</a:t>
            </a:r>
          </a:p>
          <a:p>
            <a:pPr marL="657860" lvl="1" indent="-256032" eaLnBrk="1" fontAlgn="auto" hangingPunct="1">
              <a:lnSpc>
                <a:spcPct val="90000"/>
              </a:lnSpc>
              <a:spcAft>
                <a:spcPts val="0"/>
              </a:spcAft>
              <a:buClr>
                <a:schemeClr val="accent3"/>
              </a:buClr>
              <a:buFont typeface="Georgia"/>
              <a:buChar char="•"/>
              <a:defRPr/>
            </a:pPr>
            <a:r>
              <a:rPr lang="en-US" sz="2400" dirty="0">
                <a:solidFill>
                  <a:schemeClr val="accent3">
                    <a:lumMod val="50000"/>
                  </a:schemeClr>
                </a:solidFill>
              </a:rPr>
              <a:t>Green chips: Other goods</a:t>
            </a:r>
          </a:p>
          <a:p>
            <a:pPr marL="365760" indent="-256032" eaLnBrk="1" fontAlgn="auto" hangingPunct="1">
              <a:lnSpc>
                <a:spcPct val="90000"/>
              </a:lnSpc>
              <a:spcAft>
                <a:spcPts val="0"/>
              </a:spcAft>
              <a:buClr>
                <a:schemeClr val="accent3"/>
              </a:buClr>
              <a:buFont typeface="Georgia"/>
              <a:buChar char="•"/>
              <a:defRPr/>
            </a:pPr>
            <a:r>
              <a:rPr lang="en-US" dirty="0"/>
              <a:t>Some items were no longer made due to rationing</a:t>
            </a:r>
          </a:p>
          <a:p>
            <a:pPr marL="365760" indent="-256032" eaLnBrk="1" fontAlgn="auto" hangingPunct="1">
              <a:lnSpc>
                <a:spcPct val="90000"/>
              </a:lnSpc>
              <a:spcAft>
                <a:spcPts val="0"/>
              </a:spcAft>
              <a:buClr>
                <a:schemeClr val="accent3"/>
              </a:buClr>
              <a:buFont typeface="Georgia"/>
              <a:buChar char="•"/>
              <a:defRPr/>
            </a:pPr>
            <a:r>
              <a:rPr lang="en-US" dirty="0"/>
              <a:t>Ration stamps were valid only for a set period to prevent hoarding</a:t>
            </a:r>
          </a:p>
        </p:txBody>
      </p:sp>
      <p:pic>
        <p:nvPicPr>
          <p:cNvPr id="5" name="Picture 8" descr="http://stories.mnhs.org/mgg/resources/artifacts/img_view/tokens_poster.jpg"/>
          <p:cNvPicPr>
            <a:picLocks noChangeAspect="1" noChangeArrowheads="1"/>
          </p:cNvPicPr>
          <p:nvPr/>
        </p:nvPicPr>
        <p:blipFill>
          <a:blip r:embed="rId3" cstate="print"/>
          <a:srcRect/>
          <a:stretch>
            <a:fillRect/>
          </a:stretch>
        </p:blipFill>
        <p:spPr bwMode="auto">
          <a:xfrm rot="262668">
            <a:off x="5972964" y="1781585"/>
            <a:ext cx="2835558" cy="2082755"/>
          </a:xfrm>
          <a:prstGeom prst="rect">
            <a:avLst/>
          </a:prstGeom>
          <a:ln>
            <a:noFill/>
          </a:ln>
          <a:effectLst>
            <a:outerShdw blurRad="292100" dist="139700" dir="2700000" algn="tl" rotWithShape="0">
              <a:srgbClr val="333333">
                <a:alpha val="65000"/>
              </a:srgbClr>
            </a:outerShdw>
          </a:effectLst>
          <a:extLst/>
        </p:spPr>
      </p:pic>
      <p:pic>
        <p:nvPicPr>
          <p:cNvPr id="1026" name="Picture 2" descr="Rationing means a fair share for all of us. World War II poster advising people that rationing is good for societ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24241">
            <a:off x="5288667" y="3893464"/>
            <a:ext cx="2194019" cy="27604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808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title"/>
          </p:nvPr>
        </p:nvSpPr>
        <p:spPr>
          <a:xfrm>
            <a:off x="457200" y="381000"/>
            <a:ext cx="8229600" cy="1066800"/>
          </a:xfrm>
        </p:spPr>
        <p:txBody>
          <a:bodyPr/>
          <a:lstStyle/>
          <a:p>
            <a:r>
              <a:rPr lang="en-US"/>
              <a:t>Cooking without Sugar!</a:t>
            </a:r>
          </a:p>
        </p:txBody>
      </p:sp>
      <p:pic>
        <p:nvPicPr>
          <p:cNvPr id="77827" name="Picture 5" descr="side1"/>
          <p:cNvPicPr>
            <a:picLocks noChangeAspect="1" noChangeArrowheads="1"/>
          </p:cNvPicPr>
          <p:nvPr/>
        </p:nvPicPr>
        <p:blipFill>
          <a:blip r:embed="rId3" cstate="print"/>
          <a:srcRect/>
          <a:stretch>
            <a:fillRect/>
          </a:stretch>
        </p:blipFill>
        <p:spPr bwMode="auto">
          <a:xfrm>
            <a:off x="304800" y="1447800"/>
            <a:ext cx="5638800" cy="3471863"/>
          </a:xfrm>
          <a:prstGeom prst="rect">
            <a:avLst/>
          </a:prstGeom>
          <a:noFill/>
          <a:ln w="9525">
            <a:noFill/>
            <a:miter lim="800000"/>
            <a:headEnd/>
            <a:tailEnd/>
          </a:ln>
        </p:spPr>
      </p:pic>
      <p:sp>
        <p:nvSpPr>
          <p:cNvPr id="77829" name="TextBox 1"/>
          <p:cNvSpPr txBox="1">
            <a:spLocks noChangeArrowheads="1"/>
          </p:cNvSpPr>
          <p:nvPr/>
        </p:nvSpPr>
        <p:spPr bwMode="auto">
          <a:xfrm>
            <a:off x="304800" y="5026025"/>
            <a:ext cx="5638800" cy="1600200"/>
          </a:xfrm>
          <a:prstGeom prst="rect">
            <a:avLst/>
          </a:prstGeom>
          <a:noFill/>
          <a:ln w="9525">
            <a:noFill/>
            <a:miter lim="800000"/>
            <a:headEnd/>
            <a:tailEnd/>
          </a:ln>
        </p:spPr>
        <p:txBody>
          <a:bodyPr>
            <a:spAutoFit/>
          </a:bodyPr>
          <a:lstStyle/>
          <a:p>
            <a:pPr algn="ctr"/>
            <a:r>
              <a:rPr lang="en-US" sz="2000" dirty="0"/>
              <a:t>Homemakers were faced with the challenge of feeding their families on greatly reduced portions of food, resulting in some interesting recipes.</a:t>
            </a:r>
          </a:p>
          <a:p>
            <a:endParaRPr lang="en-US" dirty="0"/>
          </a:p>
        </p:txBody>
      </p:sp>
      <p:pic>
        <p:nvPicPr>
          <p:cNvPr id="2050" name="Picture 2" descr="I have been looking for this book for years! still foiled and cant find...Cooking on a Ration  World War II Cookbook   Wartime by allunique"/>
          <p:cNvPicPr>
            <a:picLocks noChangeAspect="1" noChangeArrowheads="1"/>
          </p:cNvPicPr>
          <p:nvPr/>
        </p:nvPicPr>
        <p:blipFill rotWithShape="1">
          <a:blip r:embed="rId4">
            <a:extLst>
              <a:ext uri="{28A0092B-C50C-407E-A947-70E740481C1C}">
                <a14:useLocalDpi xmlns:a14="http://schemas.microsoft.com/office/drawing/2010/main" val="0"/>
              </a:ext>
            </a:extLst>
          </a:blip>
          <a:srcRect l="14034" t="4399" r="18597"/>
          <a:stretch/>
        </p:blipFill>
        <p:spPr bwMode="auto">
          <a:xfrm rot="415686">
            <a:off x="6241584" y="888618"/>
            <a:ext cx="2510406" cy="32937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7828" name="Picture 7" descr="Rumford Sugarless Recipes - Cover  -  Click To View Larger">
            <a:hlinkClick r:id="rId5"/>
          </p:cNvPr>
          <p:cNvPicPr>
            <a:picLocks noChangeAspect="1" noChangeArrowheads="1"/>
          </p:cNvPicPr>
          <p:nvPr/>
        </p:nvPicPr>
        <p:blipFill>
          <a:blip r:embed="rId6" cstate="print">
            <a:clrChange>
              <a:clrFrom>
                <a:srgbClr val="FEFEFE"/>
              </a:clrFrom>
              <a:clrTo>
                <a:srgbClr val="FEFEFE">
                  <a:alpha val="0"/>
                </a:srgbClr>
              </a:clrTo>
            </a:clrChange>
          </a:blip>
          <a:srcRect/>
          <a:stretch>
            <a:fillRect/>
          </a:stretch>
        </p:blipFill>
        <p:spPr bwMode="auto">
          <a:xfrm>
            <a:off x="6019800" y="3782460"/>
            <a:ext cx="1676400" cy="3075540"/>
          </a:xfrm>
          <a:prstGeom prst="rect">
            <a:avLst/>
          </a:prstGeom>
          <a:noFill/>
          <a:ln w="9525">
            <a:noFill/>
            <a:miter lim="800000"/>
            <a:headEnd/>
            <a:tailEnd/>
          </a:ln>
        </p:spPr>
      </p:pic>
    </p:spTree>
    <p:extLst>
      <p:ext uri="{BB962C8B-B14F-4D97-AF65-F5344CB8AC3E}">
        <p14:creationId xmlns:p14="http://schemas.microsoft.com/office/powerpoint/2010/main" val="236290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352548" y="457200"/>
            <a:ext cx="6474792" cy="1066800"/>
          </a:xfrm>
        </p:spPr>
        <p:txBody>
          <a:bodyPr/>
          <a:lstStyle/>
          <a:p>
            <a:r>
              <a:rPr lang="en-US" dirty="0"/>
              <a:t>Rationing</a:t>
            </a:r>
          </a:p>
        </p:txBody>
      </p:sp>
      <p:sp>
        <p:nvSpPr>
          <p:cNvPr id="80899" name="Content Placeholder 2"/>
          <p:cNvSpPr>
            <a:spLocks noGrp="1"/>
          </p:cNvSpPr>
          <p:nvPr>
            <p:ph idx="1"/>
          </p:nvPr>
        </p:nvSpPr>
        <p:spPr>
          <a:xfrm>
            <a:off x="76200" y="1371600"/>
            <a:ext cx="5410200" cy="5440680"/>
          </a:xfrm>
        </p:spPr>
        <p:txBody>
          <a:bodyPr/>
          <a:lstStyle/>
          <a:p>
            <a:r>
              <a:rPr lang="en-US" sz="2400" dirty="0"/>
              <a:t>Victory Gardens: private or public gardens in which food was grown to avoid purchasing foodstuffs that could be used in the war effort.</a:t>
            </a:r>
          </a:p>
          <a:p>
            <a:pPr lvl="1"/>
            <a:r>
              <a:rPr lang="en-US" sz="2400" dirty="0"/>
              <a:t>Produced up to 40% of all vegetable produce </a:t>
            </a:r>
          </a:p>
          <a:p>
            <a:pPr lvl="1"/>
            <a:r>
              <a:rPr lang="en-US" sz="2400" dirty="0"/>
              <a:t>Were planted anywhere there was room</a:t>
            </a:r>
          </a:p>
          <a:p>
            <a:r>
              <a:rPr lang="en-US" sz="2400" dirty="0"/>
              <a:t>Scrap drives were organized to recycle such products as rubber, tin, waste kitchen fats, newspaper, lumber, steel, etc.</a:t>
            </a:r>
          </a:p>
          <a:p>
            <a:r>
              <a:rPr lang="en-US" sz="2400" dirty="0"/>
              <a:t>Encouraged to raise thermostats, use less coal, etc.</a:t>
            </a:r>
          </a:p>
        </p:txBody>
      </p:sp>
      <p:pic>
        <p:nvPicPr>
          <p:cNvPr id="33796" name="Picture 2" descr="File:Victory-garden.jpg"/>
          <p:cNvPicPr>
            <a:picLocks noChangeAspect="1" noChangeArrowheads="1"/>
          </p:cNvPicPr>
          <p:nvPr/>
        </p:nvPicPr>
        <p:blipFill>
          <a:blip r:embed="rId3" cstate="print">
            <a:extLst/>
          </a:blip>
          <a:srcRect/>
          <a:stretch>
            <a:fillRect/>
          </a:stretch>
        </p:blipFill>
        <p:spPr bwMode="auto">
          <a:xfrm rot="21197505">
            <a:off x="7037350" y="229099"/>
            <a:ext cx="1835472" cy="25508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6" name="Picture 8" descr="http://www.ridebuzz.org/files/u4352/save_waste_fats_photo_pictu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51099">
            <a:off x="7076060" y="4173567"/>
            <a:ext cx="1864456" cy="25740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4" descr="http://mediaenvironment.files.wordpress.com/2008/02/warposter1.jpg"/>
          <p:cNvPicPr>
            <a:picLocks noChangeAspect="1" noChangeArrowheads="1"/>
          </p:cNvPicPr>
          <p:nvPr/>
        </p:nvPicPr>
        <p:blipFill>
          <a:blip r:embed="rId5" cstate="print">
            <a:extLst/>
          </a:blip>
          <a:srcRect/>
          <a:stretch>
            <a:fillRect/>
          </a:stretch>
        </p:blipFill>
        <p:spPr bwMode="auto">
          <a:xfrm rot="252171">
            <a:off x="5592211" y="2120276"/>
            <a:ext cx="1813366" cy="26570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spTree>
    <p:extLst>
      <p:ext uri="{BB962C8B-B14F-4D97-AF65-F5344CB8AC3E}">
        <p14:creationId xmlns:p14="http://schemas.microsoft.com/office/powerpoint/2010/main" val="16676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3733800" cy="1066800"/>
          </a:xfrm>
        </p:spPr>
        <p:txBody>
          <a:bodyPr/>
          <a:lstStyle/>
          <a:p>
            <a:pPr algn="ctr"/>
            <a:r>
              <a:rPr lang="en-US" dirty="0"/>
              <a:t>Rationing</a:t>
            </a:r>
          </a:p>
        </p:txBody>
      </p:sp>
      <p:sp>
        <p:nvSpPr>
          <p:cNvPr id="3" name="Content Placeholder 2"/>
          <p:cNvSpPr>
            <a:spLocks noGrp="1"/>
          </p:cNvSpPr>
          <p:nvPr>
            <p:ph idx="1"/>
          </p:nvPr>
        </p:nvSpPr>
        <p:spPr>
          <a:xfrm>
            <a:off x="228600" y="1447800"/>
            <a:ext cx="3581400" cy="4781550"/>
          </a:xfrm>
        </p:spPr>
        <p:txBody>
          <a:bodyPr/>
          <a:lstStyle/>
          <a:p>
            <a:r>
              <a:rPr lang="en-US" u="sng" dirty="0"/>
              <a:t>Fabric</a:t>
            </a:r>
            <a:r>
              <a:rPr lang="en-US" dirty="0"/>
              <a:t> is rationed during the war to be used for soldiers’ uniforms, tents, etc.</a:t>
            </a:r>
          </a:p>
          <a:p>
            <a:pPr lvl="1"/>
            <a:r>
              <a:rPr lang="en-US" dirty="0"/>
              <a:t>Clothing drives</a:t>
            </a:r>
          </a:p>
          <a:p>
            <a:pPr lvl="1"/>
            <a:r>
              <a:rPr lang="en-US" dirty="0"/>
              <a:t>Mending circles</a:t>
            </a:r>
          </a:p>
          <a:p>
            <a:pPr marL="109537" indent="0">
              <a:buNone/>
            </a:pPr>
            <a:endParaRPr lang="en-US" dirty="0"/>
          </a:p>
          <a:p>
            <a:pPr marL="109537" indent="0">
              <a:buNone/>
            </a:pPr>
            <a:r>
              <a:rPr lang="en-US" i="1" dirty="0"/>
              <a:t>Use it up, Wear it out, Make it do, or Do without</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378300"/>
            <a:ext cx="5192486" cy="6479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07996">
            <a:off x="7454615" y="5104862"/>
            <a:ext cx="1541563" cy="16340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descr="Red Cross Poster from WWI: Anonymous/ Artist Unknown. Another wonderful Home-front pos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016520">
            <a:off x="3614963" y="116742"/>
            <a:ext cx="1581001" cy="23363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596976"/>
      </p:ext>
    </p:extLst>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4" descr="http://www.war44.com/misc/images/5/WWII_nylon_stocking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4822825" cy="646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932043" y="3429000"/>
            <a:ext cx="6211957" cy="2862322"/>
          </a:xfrm>
          <a:prstGeom prst="rect">
            <a:avLst/>
          </a:prstGeom>
          <a:noFill/>
        </p:spPr>
        <p:txBody>
          <a:bodyPr wrap="none">
            <a:spAutoFit/>
          </a:bodyPr>
          <a:lstStyle/>
          <a:p>
            <a:pPr>
              <a:defRPr/>
            </a:pPr>
            <a:r>
              <a:rPr lang="en-US" sz="36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a typeface="+mn-ea"/>
                <a:cs typeface="Arial" pitchFamily="34" charset="0"/>
              </a:rPr>
              <a:t>Necessity being the mother</a:t>
            </a:r>
          </a:p>
          <a:p>
            <a:pPr>
              <a:defRPr/>
            </a:pPr>
            <a:r>
              <a:rPr lang="en-US" sz="36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a typeface="+mn-ea"/>
                <a:cs typeface="Arial" pitchFamily="34" charset="0"/>
              </a:rPr>
              <a:t>of invention, women began</a:t>
            </a:r>
          </a:p>
          <a:p>
            <a:pPr>
              <a:defRPr/>
            </a:pPr>
            <a:r>
              <a:rPr lang="en-US" sz="36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a typeface="+mn-ea"/>
                <a:cs typeface="Arial" pitchFamily="34" charset="0"/>
              </a:rPr>
              <a:t>finding substitutes for</a:t>
            </a:r>
          </a:p>
          <a:p>
            <a:pPr>
              <a:defRPr/>
            </a:pPr>
            <a:r>
              <a:rPr lang="en-US" sz="36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a typeface="+mn-ea"/>
                <a:cs typeface="Arial" pitchFamily="34" charset="0"/>
              </a:rPr>
              <a:t>rationed goods like cloth,</a:t>
            </a:r>
          </a:p>
          <a:p>
            <a:pPr>
              <a:defRPr/>
            </a:pPr>
            <a:r>
              <a:rPr lang="en-US" sz="36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a typeface="+mn-ea"/>
                <a:cs typeface="Arial" pitchFamily="34" charset="0"/>
              </a:rPr>
              <a:t>nylon, leather, and rubber.</a:t>
            </a:r>
          </a:p>
        </p:txBody>
      </p:sp>
    </p:spTree>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disneyshorts.org/screenshots/1943/371/1larg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0886"/>
            <a:ext cx="9211181" cy="6868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7036832"/>
      </p:ext>
    </p:extLst>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771"/>
            <a:ext cx="5310286" cy="6879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310286" y="1066800"/>
            <a:ext cx="3833714" cy="5078313"/>
          </a:xfrm>
          <a:prstGeom prst="rect">
            <a:avLst/>
          </a:prstGeom>
          <a:noFill/>
        </p:spPr>
        <p:txBody>
          <a:bodyPr wrap="square" lIns="91440" tIns="45720" rIns="91440" bIns="45720">
            <a:spAutoFit/>
          </a:bodyPr>
          <a:lstStyle/>
          <a:p>
            <a:pPr algn="ctr"/>
            <a:r>
              <a:rPr lang="en-US" sz="52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j-lt"/>
              </a:rPr>
              <a:t>Military Support:</a:t>
            </a:r>
          </a:p>
          <a:p>
            <a:pPr algn="ctr"/>
            <a:r>
              <a:rPr lang="en-US" sz="52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j-lt"/>
              </a:rPr>
              <a:t>All Day, Every Day, in Every Way</a:t>
            </a:r>
            <a:endParaRPr lang="en-US" sz="52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j-lt"/>
            </a:endParaRPr>
          </a:p>
        </p:txBody>
      </p:sp>
    </p:spTree>
    <p:extLst>
      <p:ext uri="{BB962C8B-B14F-4D97-AF65-F5344CB8AC3E}">
        <p14:creationId xmlns:p14="http://schemas.microsoft.com/office/powerpoint/2010/main" val="13736120"/>
      </p:ext>
    </p:extLst>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p:cNvSpPr>
          <p:nvPr>
            <p:ph type="title"/>
          </p:nvPr>
        </p:nvSpPr>
        <p:spPr>
          <a:xfrm>
            <a:off x="457200" y="554038"/>
            <a:ext cx="8229600" cy="1066800"/>
          </a:xfrm>
        </p:spPr>
        <p:txBody>
          <a:bodyPr/>
          <a:lstStyle/>
          <a:p>
            <a:pPr algn="r" eaLnBrk="1" hangingPunct="1"/>
            <a:r>
              <a:rPr lang="en-US" sz="4800" dirty="0"/>
              <a:t>“V for Victory”</a:t>
            </a:r>
          </a:p>
        </p:txBody>
      </p:sp>
      <p:pic>
        <p:nvPicPr>
          <p:cNvPr id="219141" name="Picture 5" descr="http://4.bp.blogspot.com/_gA22PqQOrwU/THcymCi6D6I/AAAAAAAABKU/CZZjL4gfV3c/s1600/Rosalind+Russell+portrait+3+.jpg"/>
          <p:cNvPicPr>
            <a:picLocks noChangeAspect="1" noChangeArrowheads="1"/>
          </p:cNvPicPr>
          <p:nvPr/>
        </p:nvPicPr>
        <p:blipFill>
          <a:blip r:embed="rId3" cstate="print"/>
          <a:srcRect/>
          <a:stretch>
            <a:fillRect/>
          </a:stretch>
        </p:blipFill>
        <p:spPr bwMode="auto">
          <a:xfrm rot="21363379">
            <a:off x="385537" y="2819400"/>
            <a:ext cx="2738663" cy="3803946"/>
          </a:xfrm>
          <a:prstGeom prst="rect">
            <a:avLst/>
          </a:prstGeom>
          <a:ln>
            <a:noFill/>
          </a:ln>
          <a:effectLst>
            <a:outerShdw blurRad="292100" dist="139700" dir="2700000" algn="tl" rotWithShape="0">
              <a:srgbClr val="333333">
                <a:alpha val="65000"/>
              </a:srgbClr>
            </a:outerShdw>
          </a:effectLst>
          <a:extLst/>
        </p:spPr>
      </p:pic>
      <p:pic>
        <p:nvPicPr>
          <p:cNvPr id="74757" name="Picture 7" descr="http://www.skylighters.org/encyclopedia/images/victory3.jpg"/>
          <p:cNvPicPr>
            <a:picLocks noChangeAspect="1" noChangeArrowheads="1"/>
          </p:cNvPicPr>
          <p:nvPr/>
        </p:nvPicPr>
        <p:blipFill>
          <a:blip r:embed="rId4" cstate="print"/>
          <a:srcRect/>
          <a:stretch>
            <a:fillRect/>
          </a:stretch>
        </p:blipFill>
        <p:spPr bwMode="auto">
          <a:xfrm>
            <a:off x="152400" y="533400"/>
            <a:ext cx="1954213" cy="2590800"/>
          </a:xfrm>
          <a:prstGeom prst="rect">
            <a:avLst/>
          </a:prstGeom>
          <a:noFill/>
          <a:ln w="9525">
            <a:noFill/>
            <a:miter lim="800000"/>
            <a:headEnd/>
            <a:tailEnd/>
          </a:ln>
        </p:spPr>
      </p:pic>
      <p:pic>
        <p:nvPicPr>
          <p:cNvPr id="3" name="Picture 2"/>
          <p:cNvPicPr>
            <a:picLocks noChangeAspect="1"/>
          </p:cNvPicPr>
          <p:nvPr/>
        </p:nvPicPr>
        <p:blipFill>
          <a:blip r:embed="rId5" cstate="print"/>
          <a:stretch>
            <a:fillRect/>
          </a:stretch>
        </p:blipFill>
        <p:spPr>
          <a:xfrm>
            <a:off x="2106613" y="298916"/>
            <a:ext cx="2413000" cy="22918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30792">
            <a:off x="3113314" y="2743200"/>
            <a:ext cx="2857500" cy="3638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7400" y="1444858"/>
            <a:ext cx="2945522" cy="38154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8" cstate="print"/>
          <a:stretch>
            <a:fillRect/>
          </a:stretch>
        </p:blipFill>
        <p:spPr>
          <a:xfrm>
            <a:off x="7065062" y="4562475"/>
            <a:ext cx="1888435" cy="222738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4744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457200" y="609600"/>
            <a:ext cx="8229600" cy="1066800"/>
          </a:xfrm>
        </p:spPr>
        <p:txBody>
          <a:bodyPr/>
          <a:lstStyle/>
          <a:p>
            <a:pPr algn="r"/>
            <a:r>
              <a:rPr lang="en-US"/>
              <a:t>Blackout!</a:t>
            </a:r>
          </a:p>
        </p:txBody>
      </p:sp>
      <p:sp>
        <p:nvSpPr>
          <p:cNvPr id="87043" name="Content Placeholder 2"/>
          <p:cNvSpPr>
            <a:spLocks noGrp="1"/>
          </p:cNvSpPr>
          <p:nvPr>
            <p:ph idx="1"/>
          </p:nvPr>
        </p:nvSpPr>
        <p:spPr>
          <a:xfrm>
            <a:off x="4191000" y="1676400"/>
            <a:ext cx="4724400" cy="4897438"/>
          </a:xfrm>
        </p:spPr>
        <p:txBody>
          <a:bodyPr/>
          <a:lstStyle/>
          <a:p>
            <a:r>
              <a:rPr lang="en-US" dirty="0"/>
              <a:t>Mainly on East coast of U.S.</a:t>
            </a:r>
          </a:p>
          <a:p>
            <a:r>
              <a:rPr lang="en-US" dirty="0"/>
              <a:t>Preventing city lights from revealing Allied supply ships, making them easy targets for German U-boats.</a:t>
            </a:r>
          </a:p>
          <a:p>
            <a:pPr lvl="1"/>
            <a:r>
              <a:rPr lang="en-US" dirty="0"/>
              <a:t>Heavy drapes</a:t>
            </a:r>
          </a:p>
          <a:p>
            <a:pPr lvl="1"/>
            <a:r>
              <a:rPr lang="en-US" dirty="0"/>
              <a:t>Turn off lights</a:t>
            </a:r>
          </a:p>
          <a:p>
            <a:pPr lvl="1"/>
            <a:r>
              <a:rPr lang="en-US" dirty="0"/>
              <a:t>Street lights and headlights</a:t>
            </a:r>
          </a:p>
        </p:txBody>
      </p:sp>
      <p:pic>
        <p:nvPicPr>
          <p:cNvPr id="87044" name="Picture 2" descr="http://ts2.mm.bing.net/th?id=H.4810626242969937&amp;pid=1.7"/>
          <p:cNvPicPr>
            <a:picLocks noChangeAspect="1" noChangeArrowheads="1"/>
          </p:cNvPicPr>
          <p:nvPr/>
        </p:nvPicPr>
        <p:blipFill>
          <a:blip r:embed="rId3" cstate="print"/>
          <a:srcRect/>
          <a:stretch>
            <a:fillRect/>
          </a:stretch>
        </p:blipFill>
        <p:spPr bwMode="auto">
          <a:xfrm>
            <a:off x="228600" y="727075"/>
            <a:ext cx="3797300" cy="58721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7019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p:cNvSpPr>
          <p:nvPr>
            <p:ph type="title"/>
          </p:nvPr>
        </p:nvSpPr>
        <p:spPr>
          <a:xfrm>
            <a:off x="152400" y="609600"/>
            <a:ext cx="4114800" cy="1295400"/>
          </a:xfrm>
        </p:spPr>
        <p:txBody>
          <a:bodyPr/>
          <a:lstStyle/>
          <a:p>
            <a:pPr eaLnBrk="1" hangingPunct="1"/>
            <a:r>
              <a:rPr lang="en-US" sz="4400" dirty="0"/>
              <a:t>Blue Star Banners</a:t>
            </a:r>
          </a:p>
        </p:txBody>
      </p:sp>
      <p:sp>
        <p:nvSpPr>
          <p:cNvPr id="239619" name="Rectangle 3"/>
          <p:cNvSpPr>
            <a:spLocks noGrp="1"/>
          </p:cNvSpPr>
          <p:nvPr>
            <p:ph idx="1"/>
          </p:nvPr>
        </p:nvSpPr>
        <p:spPr>
          <a:xfrm>
            <a:off x="152400" y="2133600"/>
            <a:ext cx="4038600" cy="4324350"/>
          </a:xfrm>
        </p:spPr>
        <p:txBody>
          <a:bodyPr>
            <a:normAutofit fontScale="92500" lnSpcReduction="10000"/>
          </a:bodyPr>
          <a:lstStyle/>
          <a:p>
            <a:pPr marL="109728" indent="0" eaLnBrk="1" fontAlgn="auto" hangingPunct="1">
              <a:spcAft>
                <a:spcPts val="0"/>
              </a:spcAft>
              <a:buClr>
                <a:schemeClr val="accent3"/>
              </a:buClr>
              <a:buNone/>
              <a:defRPr/>
            </a:pPr>
            <a:r>
              <a:rPr lang="en-US" dirty="0"/>
              <a:t>The Blue Star Banner was created in World War I, but hit its height of popularity during WWII.  The flag signifies with a blue star the number of family members currently serving in war.  Gold stars represent those that have died in battle.</a:t>
            </a:r>
          </a:p>
        </p:txBody>
      </p:sp>
      <p:pic>
        <p:nvPicPr>
          <p:cNvPr id="83972" name="Picture 7" descr="http://www.flagsinternational.com/ecommerce/images/productimages/Official%20Blue%20Star%20Service%20Banner.jpg"/>
          <p:cNvPicPr>
            <a:picLocks noChangeAspect="1" noChangeArrowheads="1"/>
          </p:cNvPicPr>
          <p:nvPr/>
        </p:nvPicPr>
        <p:blipFill>
          <a:blip r:embed="rId3" cstate="print"/>
          <a:srcRect/>
          <a:stretch>
            <a:fillRect/>
          </a:stretch>
        </p:blipFill>
        <p:spPr bwMode="auto">
          <a:xfrm>
            <a:off x="4406176" y="0"/>
            <a:ext cx="4737824" cy="6858000"/>
          </a:xfrm>
          <a:prstGeom prst="rect">
            <a:avLst/>
          </a:prstGeom>
          <a:noFill/>
          <a:ln w="9525">
            <a:noFill/>
            <a:miter lim="800000"/>
            <a:headEnd/>
            <a:tailEnd/>
          </a:ln>
        </p:spPr>
      </p:pic>
    </p:spTree>
    <p:extLst>
      <p:ext uri="{BB962C8B-B14F-4D97-AF65-F5344CB8AC3E}">
        <p14:creationId xmlns:p14="http://schemas.microsoft.com/office/powerpoint/2010/main" val="2377393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p:cNvSpPr>
          <p:nvPr>
            <p:ph type="title"/>
          </p:nvPr>
        </p:nvSpPr>
        <p:spPr>
          <a:xfrm>
            <a:off x="457200" y="457200"/>
            <a:ext cx="8229600" cy="1066800"/>
          </a:xfrm>
        </p:spPr>
        <p:txBody>
          <a:bodyPr/>
          <a:lstStyle/>
          <a:p>
            <a:pPr algn="r" eaLnBrk="1" hangingPunct="1"/>
            <a:r>
              <a:rPr lang="en-US" sz="4400" dirty="0"/>
              <a:t>The USO</a:t>
            </a:r>
          </a:p>
        </p:txBody>
      </p:sp>
      <p:sp>
        <p:nvSpPr>
          <p:cNvPr id="220163" name="Rectangle 3"/>
          <p:cNvSpPr>
            <a:spLocks noGrp="1"/>
          </p:cNvSpPr>
          <p:nvPr>
            <p:ph idx="1"/>
          </p:nvPr>
        </p:nvSpPr>
        <p:spPr>
          <a:xfrm>
            <a:off x="76200" y="609600"/>
            <a:ext cx="4852998" cy="5888038"/>
          </a:xfrm>
        </p:spPr>
        <p:txBody>
          <a:bodyPr>
            <a:noAutofit/>
          </a:bodyPr>
          <a:lstStyle/>
          <a:p>
            <a:pPr marL="365760" indent="-256032" eaLnBrk="1" fontAlgn="auto" hangingPunct="1">
              <a:spcAft>
                <a:spcPts val="0"/>
              </a:spcAft>
              <a:buClr>
                <a:schemeClr val="accent3"/>
              </a:buClr>
              <a:buFont typeface="Georgia"/>
              <a:buChar char="•"/>
              <a:defRPr/>
            </a:pPr>
            <a:r>
              <a:rPr lang="en-US" dirty="0"/>
              <a:t>The United Service Organization (USO): A private, nonprofit organization that provides morale and recreational services to members of the U.S. military.</a:t>
            </a:r>
          </a:p>
          <a:p>
            <a:pPr marL="657860" lvl="1" indent="-256032" eaLnBrk="1" fontAlgn="auto" hangingPunct="1">
              <a:spcAft>
                <a:spcPts val="0"/>
              </a:spcAft>
              <a:buClr>
                <a:schemeClr val="accent3"/>
              </a:buClr>
              <a:buFont typeface="Georgia"/>
              <a:buChar char="•"/>
              <a:defRPr/>
            </a:pPr>
            <a:r>
              <a:rPr lang="en-US" dirty="0"/>
              <a:t>Intends to boost morale of soldiers</a:t>
            </a:r>
          </a:p>
          <a:p>
            <a:pPr marL="657860" lvl="1" indent="-256032" eaLnBrk="1" fontAlgn="auto" hangingPunct="1">
              <a:spcAft>
                <a:spcPts val="0"/>
              </a:spcAft>
              <a:buClr>
                <a:schemeClr val="accent3"/>
              </a:buClr>
              <a:buFont typeface="Georgia"/>
              <a:buChar char="•"/>
              <a:defRPr/>
            </a:pPr>
            <a:r>
              <a:rPr lang="en-US" dirty="0"/>
              <a:t>Most popular during WWII</a:t>
            </a:r>
          </a:p>
          <a:p>
            <a:pPr marL="365760" indent="-256032" eaLnBrk="1" fontAlgn="auto" hangingPunct="1">
              <a:spcAft>
                <a:spcPts val="0"/>
              </a:spcAft>
              <a:buClr>
                <a:schemeClr val="accent3"/>
              </a:buClr>
              <a:buFont typeface="Georgia"/>
              <a:buChar char="•"/>
              <a:defRPr/>
            </a:pPr>
            <a:r>
              <a:rPr lang="en-US" i="1" dirty="0"/>
              <a:t>Camp Shows </a:t>
            </a:r>
            <a:r>
              <a:rPr lang="en-US" dirty="0"/>
              <a:t>with the biggest names in Hollywood</a:t>
            </a:r>
          </a:p>
          <a:p>
            <a:pPr marL="657860" lvl="1" indent="-256032" eaLnBrk="1" fontAlgn="auto" hangingPunct="1">
              <a:spcAft>
                <a:spcPts val="0"/>
              </a:spcAft>
              <a:buClr>
                <a:schemeClr val="accent3"/>
              </a:buClr>
              <a:buFont typeface="Georgia"/>
              <a:buChar char="•"/>
              <a:defRPr/>
            </a:pPr>
            <a:r>
              <a:rPr lang="en-US" dirty="0"/>
              <a:t>Bob Hope</a:t>
            </a:r>
          </a:p>
        </p:txBody>
      </p:sp>
      <p:pic>
        <p:nvPicPr>
          <p:cNvPr id="45060" name="Picture 5" descr="File:Hope WWII 44.jpg"/>
          <p:cNvPicPr>
            <a:picLocks noChangeAspect="1" noChangeArrowheads="1"/>
          </p:cNvPicPr>
          <p:nvPr/>
        </p:nvPicPr>
        <p:blipFill>
          <a:blip r:embed="rId3" cstate="print">
            <a:extLst/>
          </a:blip>
          <a:srcRect/>
          <a:stretch>
            <a:fillRect/>
          </a:stretch>
        </p:blipFill>
        <p:spPr bwMode="auto">
          <a:xfrm>
            <a:off x="5105400" y="1461621"/>
            <a:ext cx="3943350" cy="37199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p:spPr>
      </p:pic>
      <p:pic>
        <p:nvPicPr>
          <p:cNvPr id="84997" name="Picture 6" descr="File:Small web logo.jpg">
            <a:hlinkClick r:id="rId4"/>
          </p:cNvPr>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410200" y="4905375"/>
            <a:ext cx="2286000" cy="1952625"/>
          </a:xfrm>
          <a:prstGeom prst="rect">
            <a:avLst/>
          </a:prstGeom>
          <a:noFill/>
          <a:ln w="9525">
            <a:noFill/>
            <a:miter lim="800000"/>
            <a:headEnd/>
            <a:tailEnd/>
          </a:ln>
        </p:spPr>
      </p:pic>
    </p:spTree>
    <p:extLst>
      <p:ext uri="{BB962C8B-B14F-4D97-AF65-F5344CB8AC3E}">
        <p14:creationId xmlns:p14="http://schemas.microsoft.com/office/powerpoint/2010/main" val="154820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76200" y="609600"/>
            <a:ext cx="8991600" cy="1069975"/>
          </a:xfrm>
        </p:spPr>
        <p:txBody>
          <a:bodyPr/>
          <a:lstStyle/>
          <a:p>
            <a:pPr eaLnBrk="1" hangingPunct="1"/>
            <a:r>
              <a:rPr lang="en-US" altLang="en-US" sz="3200" i="1"/>
              <a:t>Boogie Woogie Bugle Boy </a:t>
            </a:r>
            <a:r>
              <a:rPr lang="en-US" altLang="en-US" sz="3200"/>
              <a:t>- The Andrews Sisters</a:t>
            </a:r>
          </a:p>
        </p:txBody>
      </p:sp>
      <p:pic>
        <p:nvPicPr>
          <p:cNvPr id="271362" name="Picture 2" descr="File:The-Andrews-Sisters.jpg">
            <a:hlinkClick r:id="rId3"/>
          </p:cNvPr>
          <p:cNvPicPr>
            <a:picLocks noChangeAspect="1" noChangeArrowheads="1"/>
          </p:cNvPicPr>
          <p:nvPr/>
        </p:nvPicPr>
        <p:blipFill>
          <a:blip r:embed="rId4" cstate="print">
            <a:extLst/>
          </a:blip>
          <a:srcRect/>
          <a:stretch>
            <a:fillRect/>
          </a:stretch>
        </p:blipFill>
        <p:spPr bwMode="auto">
          <a:xfrm>
            <a:off x="2552700" y="1600199"/>
            <a:ext cx="4038600" cy="51013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2" descr="zootrio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3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7792" y="15032"/>
            <a:ext cx="9379584" cy="6842967"/>
          </a:xfrm>
          <a:prstGeom prst="rect">
            <a:avLst/>
          </a:prstGeom>
        </p:spPr>
      </p:pic>
      <p:sp>
        <p:nvSpPr>
          <p:cNvPr id="3" name="Rectangle 2"/>
          <p:cNvSpPr/>
          <p:nvPr/>
        </p:nvSpPr>
        <p:spPr>
          <a:xfrm>
            <a:off x="303090" y="304800"/>
            <a:ext cx="8604301" cy="1107996"/>
          </a:xfrm>
          <a:prstGeom prst="rect">
            <a:avLst/>
          </a:prstGeom>
          <a:noFill/>
        </p:spPr>
        <p:txBody>
          <a:bodyPr wrap="none" lIns="91440" tIns="45720" rIns="91440" bIns="45720">
            <a:spAutoFit/>
          </a:bodyPr>
          <a:lstStyle/>
          <a:p>
            <a:pPr algn="ctr"/>
            <a:r>
              <a:rPr lang="en-US" sz="66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j-lt"/>
              </a:rPr>
              <a:t>WWII Popular Culture</a:t>
            </a:r>
          </a:p>
        </p:txBody>
      </p:sp>
    </p:spTree>
    <p:extLst>
      <p:ext uri="{BB962C8B-B14F-4D97-AF65-F5344CB8AC3E}">
        <p14:creationId xmlns:p14="http://schemas.microsoft.com/office/powerpoint/2010/main" val="3131088446"/>
      </p:ext>
    </p:extLst>
  </p:cSld>
  <p:clrMapOvr>
    <a:masterClrMapping/>
  </p:clrMapOvr>
  <p:transition spd="med">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ackie Robinson of the Brooklyn Dodgers, posed and ready to sw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57" y="-48103"/>
            <a:ext cx="5181600" cy="69061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t-listas.20minutos.es/images/2012-10/346531/3764159_640px.jpg?135138549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943" y="1550466"/>
            <a:ext cx="3995057" cy="53184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catalog.greyflannelauctions.com/ItemImages/000022/32_11098A_med.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943" y="1517809"/>
            <a:ext cx="3995057" cy="53510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floridamemory.com/fpc/commerce/c009833.jpg"/>
          <p:cNvPicPr>
            <a:picLocks noChangeAspect="1" noChangeArrowheads="1"/>
          </p:cNvPicPr>
          <p:nvPr/>
        </p:nvPicPr>
        <p:blipFill rotWithShape="1">
          <a:blip r:embed="rId5">
            <a:extLst>
              <a:ext uri="{28A0092B-C50C-407E-A947-70E740481C1C}">
                <a14:useLocalDpi xmlns:a14="http://schemas.microsoft.com/office/drawing/2010/main" val="0"/>
              </a:ext>
            </a:extLst>
          </a:blip>
          <a:srcRect l="-475" t="20123" r="475" b="7026"/>
          <a:stretch/>
        </p:blipFill>
        <p:spPr bwMode="auto">
          <a:xfrm>
            <a:off x="5129860" y="10886"/>
            <a:ext cx="4014140" cy="21444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 y="0"/>
            <a:ext cx="5029200" cy="1569660"/>
          </a:xfrm>
          <a:prstGeom prst="rect">
            <a:avLst/>
          </a:prstGeom>
          <a:noFill/>
        </p:spPr>
        <p:txBody>
          <a:bodyPr wrap="square" lIns="91440" tIns="45720" rIns="91440" bIns="45720">
            <a:spAutoFit/>
          </a:bodyPr>
          <a:lstStyle/>
          <a:p>
            <a:pPr algn="ctr"/>
            <a:r>
              <a:rPr lang="en-US" sz="48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latin typeface="+mj-lt"/>
              </a:rPr>
              <a:t>America’s Past Time</a:t>
            </a:r>
          </a:p>
        </p:txBody>
      </p:sp>
    </p:spTree>
    <p:extLst>
      <p:ext uri="{BB962C8B-B14F-4D97-AF65-F5344CB8AC3E}">
        <p14:creationId xmlns:p14="http://schemas.microsoft.com/office/powerpoint/2010/main" val="14704503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1000"/>
                                        <p:tgtEl>
                                          <p:spTgt spid="1032"/>
                                        </p:tgtEl>
                                      </p:cBhvr>
                                    </p:animEffect>
                                    <p:anim calcmode="lin" valueType="num">
                                      <p:cBhvr>
                                        <p:cTn id="8" dur="1000" fill="hold"/>
                                        <p:tgtEl>
                                          <p:spTgt spid="1032"/>
                                        </p:tgtEl>
                                        <p:attrNameLst>
                                          <p:attrName>ppt_x</p:attrName>
                                        </p:attrNameLst>
                                      </p:cBhvr>
                                      <p:tavLst>
                                        <p:tav tm="0">
                                          <p:val>
                                            <p:strVal val="#ppt_x"/>
                                          </p:val>
                                        </p:tav>
                                        <p:tav tm="100000">
                                          <p:val>
                                            <p:strVal val="#ppt_x"/>
                                          </p:val>
                                        </p:tav>
                                      </p:tavLst>
                                    </p:anim>
                                    <p:anim calcmode="lin" valueType="num">
                                      <p:cBhvr>
                                        <p:cTn id="9"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34"/>
                                        </p:tgtEl>
                                        <p:attrNameLst>
                                          <p:attrName>style.visibility</p:attrName>
                                        </p:attrNameLst>
                                      </p:cBhvr>
                                      <p:to>
                                        <p:strVal val="visible"/>
                                      </p:to>
                                    </p:set>
                                    <p:animEffect transition="in" filter="fade">
                                      <p:cBhvr>
                                        <p:cTn id="14"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3733800" y="609600"/>
            <a:ext cx="5257800" cy="1066800"/>
          </a:xfrm>
        </p:spPr>
        <p:txBody>
          <a:bodyPr/>
          <a:lstStyle/>
          <a:p>
            <a:pPr algn="r"/>
            <a:r>
              <a:rPr lang="en-US" dirty="0"/>
              <a:t>The Movies Go To War</a:t>
            </a:r>
          </a:p>
        </p:txBody>
      </p:sp>
      <p:sp>
        <p:nvSpPr>
          <p:cNvPr id="95235" name="Content Placeholder 2"/>
          <p:cNvSpPr>
            <a:spLocks noGrp="1"/>
          </p:cNvSpPr>
          <p:nvPr>
            <p:ph idx="1"/>
          </p:nvPr>
        </p:nvSpPr>
        <p:spPr>
          <a:xfrm>
            <a:off x="3631681" y="1676400"/>
            <a:ext cx="5334000" cy="4821238"/>
          </a:xfrm>
        </p:spPr>
        <p:txBody>
          <a:bodyPr/>
          <a:lstStyle/>
          <a:p>
            <a:r>
              <a:rPr lang="en-US" sz="2600" dirty="0"/>
              <a:t>The OWI and Hollywood made hundreds of war movies that reinforced patriotic ideals and reminded Americans who the heroes and who the villains were.</a:t>
            </a:r>
          </a:p>
          <a:p>
            <a:pPr lvl="1"/>
            <a:r>
              <a:rPr lang="en-US" sz="2200" dirty="0"/>
              <a:t>The OWI’s Bureau of Motion Pictures had to approve every film before they could be exported.</a:t>
            </a:r>
          </a:p>
          <a:p>
            <a:pPr lvl="1"/>
            <a:r>
              <a:rPr lang="en-US" sz="2200" dirty="0"/>
              <a:t>Studios encouraged their stars (such as Clark Gable and James Stewart) to enlist.</a:t>
            </a:r>
          </a:p>
          <a:p>
            <a:pPr lvl="1"/>
            <a:r>
              <a:rPr lang="en-US" sz="2200" dirty="0"/>
              <a:t>Warner Bros. and Disney</a:t>
            </a:r>
          </a:p>
        </p:txBody>
      </p:sp>
      <p:pic>
        <p:nvPicPr>
          <p:cNvPr id="3074" name="Picture 2" descr="http://www.dumage.com/img/art/american-wwii-propaganda-films/american-wwii-propaganda-films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187"/>
          <a:stretch/>
        </p:blipFill>
        <p:spPr bwMode="auto">
          <a:xfrm>
            <a:off x="214830" y="3429000"/>
            <a:ext cx="2161139" cy="323927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76" name="Picture 4" descr="http://activerain.com/image_store/uploads/6/3/6/8/9/ar12456334249863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0256" y="121094"/>
            <a:ext cx="2511425" cy="330790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506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0463" y="13536"/>
            <a:ext cx="3886200" cy="291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8" descr="http://images2.fanpop.com/image/photos/14500000/Ginger-Rogers-and-Fred-Astaire-ginger-rogers-14574689-1200-9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2895599"/>
            <a:ext cx="3886200" cy="30150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16042" y="-67270"/>
            <a:ext cx="5244821" cy="6858000"/>
          </a:xfrm>
          <a:prstGeom prst="rect">
            <a:avLst/>
          </a:prstGeom>
        </p:spPr>
      </p:pic>
      <p:sp>
        <p:nvSpPr>
          <p:cNvPr id="6" name="Rectangle 5"/>
          <p:cNvSpPr/>
          <p:nvPr/>
        </p:nvSpPr>
        <p:spPr>
          <a:xfrm>
            <a:off x="5867400" y="5867400"/>
            <a:ext cx="2532326" cy="923330"/>
          </a:xfrm>
          <a:prstGeom prst="rect">
            <a:avLst/>
          </a:prstGeom>
          <a:noFill/>
        </p:spPr>
        <p:txBody>
          <a:bodyPr wrap="none" lIns="91440" tIns="45720" rIns="91440" bIns="45720">
            <a:spAutoFit/>
          </a:bodyPr>
          <a:lstStyle/>
          <a:p>
            <a:pPr algn="ctr"/>
            <a:r>
              <a:rPr lang="en-US" sz="5400" b="1"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Movies</a:t>
            </a:r>
          </a:p>
        </p:txBody>
      </p:sp>
    </p:spTree>
    <p:extLst>
      <p:ext uri="{BB962C8B-B14F-4D97-AF65-F5344CB8AC3E}">
        <p14:creationId xmlns:p14="http://schemas.microsoft.com/office/powerpoint/2010/main" val="1238397077"/>
      </p:ext>
    </p:extLst>
  </p:cSld>
  <p:clrMapOvr>
    <a:masterClrMapping/>
  </p:clrMapOvr>
  <p:transition spd="med">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7938" y="-23107"/>
            <a:ext cx="9151938" cy="6881107"/>
          </a:xfrm>
          <a:prstGeom prst="rect">
            <a:avLst/>
          </a:prstGeom>
        </p:spPr>
      </p:pic>
      <p:sp>
        <p:nvSpPr>
          <p:cNvPr id="4" name="Rectangle 3"/>
          <p:cNvSpPr/>
          <p:nvPr/>
        </p:nvSpPr>
        <p:spPr>
          <a:xfrm>
            <a:off x="248947" y="0"/>
            <a:ext cx="8646117" cy="1569660"/>
          </a:xfrm>
          <a:prstGeom prst="rect">
            <a:avLst/>
          </a:prstGeom>
          <a:noFill/>
        </p:spPr>
        <p:txBody>
          <a:bodyPr wrap="none" lIns="91440" tIns="45720" rIns="91440" bIns="45720">
            <a:spAutoFit/>
          </a:bodyPr>
          <a:lstStyle/>
          <a:p>
            <a:pPr algn="ctr"/>
            <a:r>
              <a:rPr lang="en-US" sz="9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Britannic Bold"/>
                <a:cs typeface="Britannic Bold"/>
              </a:rPr>
              <a:t>Swing Dancing!</a:t>
            </a:r>
          </a:p>
        </p:txBody>
      </p:sp>
    </p:spTree>
    <p:extLst>
      <p:ext uri="{BB962C8B-B14F-4D97-AF65-F5344CB8AC3E}">
        <p14:creationId xmlns:p14="http://schemas.microsoft.com/office/powerpoint/2010/main" val="1264935758"/>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p:cNvSpPr>
          <p:nvPr>
            <p:ph type="title"/>
          </p:nvPr>
        </p:nvSpPr>
        <p:spPr/>
        <p:txBody>
          <a:bodyPr/>
          <a:lstStyle/>
          <a:p>
            <a:endParaRPr lang="en-US" altLang="en-US"/>
          </a:p>
        </p:txBody>
      </p:sp>
      <p:sp>
        <p:nvSpPr>
          <p:cNvPr id="13314" name="Rectangle 3"/>
          <p:cNvSpPr>
            <a:spLocks noGrp="1"/>
          </p:cNvSpPr>
          <p:nvPr>
            <p:ph type="body" idx="1"/>
          </p:nvPr>
        </p:nvSpPr>
        <p:spPr/>
        <p:txBody>
          <a:bodyPr/>
          <a:lstStyle/>
          <a:p>
            <a:endParaRPr lang="en-US" altLang="en-US"/>
          </a:p>
        </p:txBody>
      </p:sp>
      <p:pic>
        <p:nvPicPr>
          <p:cNvPr id="13315" name="Picture 4" descr="img4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2" descr="dai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00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8013" y="0"/>
            <a:ext cx="47259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0" y="5562601"/>
            <a:ext cx="9144000" cy="1200329"/>
          </a:xfrm>
          <a:prstGeom prst="rect">
            <a:avLst/>
          </a:prstGeom>
          <a:noFill/>
        </p:spPr>
        <p:txBody>
          <a:bodyPr>
            <a:spAutoFit/>
          </a:bodyPr>
          <a:lstStyle/>
          <a:p>
            <a:pPr algn="ctr">
              <a:defRPr/>
            </a:pPr>
            <a:r>
              <a:rPr lang="en-US"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a typeface="+mn-ea"/>
                <a:cs typeface="Arial" pitchFamily="34" charset="0"/>
              </a:rPr>
              <a:t>How are these images different in their</a:t>
            </a:r>
          </a:p>
          <a:p>
            <a:pPr algn="ctr">
              <a:defRPr/>
            </a:pPr>
            <a:r>
              <a:rPr lang="en-US"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a typeface="+mn-ea"/>
                <a:cs typeface="Arial" pitchFamily="34" charset="0"/>
              </a:rPr>
              <a:t>depiction of African Americans?</a:t>
            </a:r>
          </a:p>
        </p:txBody>
      </p:sp>
    </p:spTree>
  </p:cSld>
  <p:clrMapOvr>
    <a:masterClrMapping/>
  </p:clrMapOvr>
  <p:transition spd="med">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5818</TotalTime>
  <Words>1617</Words>
  <Application>Microsoft Office PowerPoint</Application>
  <PresentationFormat>On-screen Show (4:3)</PresentationFormat>
  <Paragraphs>245</Paragraphs>
  <Slides>74</Slides>
  <Notes>50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74</vt:i4>
      </vt:variant>
    </vt:vector>
  </HeadingPairs>
  <TitlesOfParts>
    <vt:vector size="85" baseType="lpstr">
      <vt:lpstr>ＭＳ Ｐゴシック</vt:lpstr>
      <vt:lpstr>Arial</vt:lpstr>
      <vt:lpstr>Britannic Bold</vt:lpstr>
      <vt:lpstr>Calibri</vt:lpstr>
      <vt:lpstr>Candara</vt:lpstr>
      <vt:lpstr>Georgia</vt:lpstr>
      <vt:lpstr>Trebuchet MS</vt:lpstr>
      <vt:lpstr>Wingdings 2</vt:lpstr>
      <vt:lpstr>Wingdings 3</vt:lpstr>
      <vt:lpstr>Urban</vt:lpstr>
      <vt:lpstr>Office Theme</vt:lpstr>
      <vt:lpstr>Bell Ringer:  What group do you think was excluded from this establishment? Why?</vt:lpstr>
      <vt:lpstr>On the Home Front Minorities in War</vt:lpstr>
      <vt:lpstr>Hispanic Laborers in WWII</vt:lpstr>
      <vt:lpstr>Who Wore it Better?</vt:lpstr>
      <vt:lpstr>Zoot Suit Riots</vt:lpstr>
      <vt:lpstr>PowerPoint Presentation</vt:lpstr>
      <vt:lpstr>PowerPoint Presentation</vt:lpstr>
      <vt:lpstr>PowerPoint Presentation</vt:lpstr>
      <vt:lpstr>PowerPoint Presentation</vt:lpstr>
      <vt:lpstr>Double V Campaign</vt:lpstr>
      <vt:lpstr>PowerPoint Presentation</vt:lpstr>
      <vt:lpstr>PowerPoint Presentation</vt:lpstr>
      <vt:lpstr>Executive Order 8802</vt:lpstr>
      <vt:lpstr>PowerPoint Presentation</vt:lpstr>
      <vt:lpstr>Japanese Internment</vt:lpstr>
      <vt:lpstr>PowerPoint Presentation</vt:lpstr>
      <vt:lpstr>PowerPoint Presentation</vt:lpstr>
      <vt:lpstr>Executive Order 9066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Japanese Internment</vt:lpstr>
      <vt:lpstr>Fighting Back Against Internment</vt:lpstr>
      <vt:lpstr>Korematsu v. United States</vt:lpstr>
      <vt:lpstr>PowerPoint Presentation</vt:lpstr>
      <vt:lpstr>Eleanor Roosevelt</vt:lpstr>
      <vt:lpstr>PowerPoint Presentation</vt:lpstr>
      <vt:lpstr>Rosie the Riveter</vt:lpstr>
      <vt:lpstr>Rosie the Riveter</vt:lpstr>
      <vt:lpstr>PowerPoint Presentation</vt:lpstr>
      <vt:lpstr>All-American Girls Professional Baseball League (AAGPBL)</vt:lpstr>
      <vt:lpstr>Bell Ringer</vt:lpstr>
      <vt:lpstr>WWII Propaganda</vt:lpstr>
      <vt:lpstr>WWII Propaganda</vt:lpstr>
      <vt:lpstr>PowerPoint Presentation</vt:lpstr>
      <vt:lpstr>PowerPoint Presentation</vt:lpstr>
      <vt:lpstr>PowerPoint Presentation</vt:lpstr>
      <vt:lpstr>Dr. Seuss Goes to War</vt:lpstr>
      <vt:lpstr>Dr. Seuss Goes to War</vt:lpstr>
      <vt:lpstr>PowerPoint Presentation</vt:lpstr>
      <vt:lpstr>PowerPoint Presentation</vt:lpstr>
      <vt:lpstr>PowerPoint Presentation</vt:lpstr>
      <vt:lpstr>PowerPoint Presentation</vt:lpstr>
      <vt:lpstr>Manufacturing and Labor</vt:lpstr>
      <vt:lpstr>PowerPoint Presentation</vt:lpstr>
      <vt:lpstr>PowerPoint Presentation</vt:lpstr>
      <vt:lpstr>PowerPoint Presentation</vt:lpstr>
      <vt:lpstr>Unionization</vt:lpstr>
      <vt:lpstr>Paying for War</vt:lpstr>
      <vt:lpstr>Income Taxes</vt:lpstr>
      <vt:lpstr>Buying Bonds</vt:lpstr>
      <vt:lpstr>Paying for War</vt:lpstr>
      <vt:lpstr>PowerPoint Presentation</vt:lpstr>
      <vt:lpstr>Rationing</vt:lpstr>
      <vt:lpstr>Cooking without Sugar!</vt:lpstr>
      <vt:lpstr>Rationing</vt:lpstr>
      <vt:lpstr>Rationing</vt:lpstr>
      <vt:lpstr>PowerPoint Presentation</vt:lpstr>
      <vt:lpstr>PowerPoint Presentation</vt:lpstr>
      <vt:lpstr>PowerPoint Presentation</vt:lpstr>
      <vt:lpstr>“V for Victory”</vt:lpstr>
      <vt:lpstr>Blackout!</vt:lpstr>
      <vt:lpstr>Blue Star Banners</vt:lpstr>
      <vt:lpstr>The USO</vt:lpstr>
      <vt:lpstr>Boogie Woogie Bugle Boy - The Andrews Sisters</vt:lpstr>
      <vt:lpstr>PowerPoint Presentation</vt:lpstr>
      <vt:lpstr>PowerPoint Presentation</vt:lpstr>
      <vt:lpstr>The Movies Go To War</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 of WWII</dc:title>
  <dc:creator>sophiac</dc:creator>
  <cp:lastModifiedBy>David Cummings</cp:lastModifiedBy>
  <cp:revision>201</cp:revision>
  <dcterms:created xsi:type="dcterms:W3CDTF">2008-09-05T21:45:45Z</dcterms:created>
  <dcterms:modified xsi:type="dcterms:W3CDTF">2017-02-06T16:51:46Z</dcterms:modified>
</cp:coreProperties>
</file>