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72" r:id="rId2"/>
  </p:sldMasterIdLst>
  <p:notesMasterIdLst>
    <p:notesMasterId r:id="rId59"/>
  </p:notesMasterIdLst>
  <p:sldIdLst>
    <p:sldId id="256" r:id="rId3"/>
    <p:sldId id="334" r:id="rId4"/>
    <p:sldId id="331" r:id="rId5"/>
    <p:sldId id="332" r:id="rId6"/>
    <p:sldId id="333" r:id="rId7"/>
    <p:sldId id="350" r:id="rId8"/>
    <p:sldId id="275" r:id="rId9"/>
    <p:sldId id="335" r:id="rId10"/>
    <p:sldId id="277" r:id="rId11"/>
    <p:sldId id="279" r:id="rId12"/>
    <p:sldId id="285" r:id="rId13"/>
    <p:sldId id="280" r:id="rId14"/>
    <p:sldId id="286" r:id="rId15"/>
    <p:sldId id="297" r:id="rId16"/>
    <p:sldId id="340" r:id="rId17"/>
    <p:sldId id="341" r:id="rId18"/>
    <p:sldId id="283" r:id="rId19"/>
    <p:sldId id="284" r:id="rId20"/>
    <p:sldId id="295" r:id="rId21"/>
    <p:sldId id="296" r:id="rId22"/>
    <p:sldId id="270" r:id="rId23"/>
    <p:sldId id="291" r:id="rId24"/>
    <p:sldId id="292" r:id="rId25"/>
    <p:sldId id="271" r:id="rId26"/>
    <p:sldId id="272" r:id="rId27"/>
    <p:sldId id="274" r:id="rId28"/>
    <p:sldId id="308" r:id="rId29"/>
    <p:sldId id="287" r:id="rId30"/>
    <p:sldId id="342" r:id="rId31"/>
    <p:sldId id="343" r:id="rId32"/>
    <p:sldId id="344" r:id="rId33"/>
    <p:sldId id="326" r:id="rId34"/>
    <p:sldId id="348" r:id="rId35"/>
    <p:sldId id="349" r:id="rId36"/>
    <p:sldId id="289" r:id="rId37"/>
    <p:sldId id="309" r:id="rId38"/>
    <p:sldId id="299" r:id="rId39"/>
    <p:sldId id="303" r:id="rId40"/>
    <p:sldId id="301" r:id="rId41"/>
    <p:sldId id="302" r:id="rId42"/>
    <p:sldId id="304" r:id="rId43"/>
    <p:sldId id="310" r:id="rId44"/>
    <p:sldId id="313" r:id="rId45"/>
    <p:sldId id="314" r:id="rId46"/>
    <p:sldId id="307" r:id="rId47"/>
    <p:sldId id="315" r:id="rId48"/>
    <p:sldId id="316" r:id="rId49"/>
    <p:sldId id="317" r:id="rId50"/>
    <p:sldId id="319" r:id="rId51"/>
    <p:sldId id="318" r:id="rId52"/>
    <p:sldId id="320" r:id="rId53"/>
    <p:sldId id="321" r:id="rId54"/>
    <p:sldId id="322" r:id="rId55"/>
    <p:sldId id="327" r:id="rId56"/>
    <p:sldId id="329" r:id="rId57"/>
    <p:sldId id="330"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2987"/>
    <a:srgbClr val="F806D5"/>
    <a:srgbClr val="FF66CC"/>
    <a:srgbClr val="4E02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5814" autoAdjust="0"/>
  </p:normalViewPr>
  <p:slideViewPr>
    <p:cSldViewPr>
      <p:cViewPr varScale="1">
        <p:scale>
          <a:sx n="31" d="100"/>
          <a:sy n="31" d="100"/>
        </p:scale>
        <p:origin x="1094" y="24"/>
      </p:cViewPr>
      <p:guideLst>
        <p:guide orient="horz" pos="2160"/>
        <p:guide pos="2880"/>
      </p:guideLst>
    </p:cSldViewPr>
  </p:slideViewPr>
  <p:notesTextViewPr>
    <p:cViewPr>
      <p:scale>
        <a:sx n="1" d="1"/>
        <a:sy n="1" d="1"/>
      </p:scale>
      <p:origin x="0" y="0"/>
    </p:cViewPr>
  </p:notesTextViewPr>
  <p:sorterViewPr>
    <p:cViewPr>
      <p:scale>
        <a:sx n="66" d="100"/>
        <a:sy n="66" d="100"/>
      </p:scale>
      <p:origin x="0" y="276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63A4D2-FD88-45E8-AE7D-F4847DDC21E6}" type="datetimeFigureOut">
              <a:rPr lang="en-US" smtClean="0"/>
              <a:t>5/13/2022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65699F-A3BD-430F-AC6C-D89F2E9EFFF0}" type="slidenum">
              <a:rPr lang="en-US" smtClean="0"/>
              <a:t>‹#›</a:t>
            </a:fld>
            <a:endParaRPr lang="en-US"/>
          </a:p>
        </p:txBody>
      </p:sp>
    </p:spTree>
    <p:extLst>
      <p:ext uri="{BB962C8B-B14F-4D97-AF65-F5344CB8AC3E}">
        <p14:creationId xmlns:p14="http://schemas.microsoft.com/office/powerpoint/2010/main" val="198492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money.cnn.com/2016/07/19/technology/twitter-suspends-milo-yiannopoulos/index.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 just want to burn it down,” Yiannopoulos said in an interview last month with CNN. “I am speaking on college campuses because education … is really what matters. It’s a crucible where these bad ideas are formed. Bad ideas like … progressive social justice, feminists, Black Lives Matter … that I think is so cancerous and toxic to free expression.”</a:t>
            </a:r>
          </a:p>
          <a:p>
            <a:r>
              <a:rPr lang="en-US" sz="1200" b="0" i="0" kern="1200" dirty="0" smtClean="0">
                <a:solidFill>
                  <a:schemeClr val="tx1"/>
                </a:solidFill>
                <a:effectLst/>
                <a:latin typeface="+mn-lt"/>
                <a:ea typeface="+mn-ea"/>
                <a:cs typeface="+mn-cs"/>
              </a:rPr>
              <a:t>This professional provocateur, who was </a:t>
            </a:r>
            <a:r>
              <a:rPr lang="en-US" sz="1200" b="0" i="0" kern="1200" dirty="0" smtClean="0">
                <a:solidFill>
                  <a:schemeClr val="tx1"/>
                </a:solidFill>
                <a:effectLst/>
                <a:latin typeface="+mn-lt"/>
                <a:ea typeface="+mn-ea"/>
                <a:cs typeface="+mn-cs"/>
                <a:hlinkClick r:id="rId3"/>
              </a:rPr>
              <a:t>banned on Twitter</a:t>
            </a:r>
            <a:r>
              <a:rPr lang="en-US" sz="1200" b="0" i="0" kern="1200" dirty="0" smtClean="0">
                <a:solidFill>
                  <a:schemeClr val="tx1"/>
                </a:solidFill>
                <a:effectLst/>
                <a:latin typeface="+mn-lt"/>
                <a:ea typeface="+mn-ea"/>
                <a:cs typeface="+mn-cs"/>
              </a:rPr>
              <a:t> after his harassment last summer of “Saturday Night Live” star Leslie Jones, has been making a name for himself with his “Dangerous Faggot” bus tour. In campus appearances across the nation the openly gay Yiannopoulos has made disparaging remarks about Muslims, minority students, members of the transgender community and other groups – all in the name of free speech and the fight against political correctness.</a:t>
            </a:r>
          </a:p>
          <a:p>
            <a:endParaRPr lang="en-US" dirty="0"/>
          </a:p>
        </p:txBody>
      </p:sp>
      <p:sp>
        <p:nvSpPr>
          <p:cNvPr id="4" name="Slide Number Placeholder 3"/>
          <p:cNvSpPr>
            <a:spLocks noGrp="1"/>
          </p:cNvSpPr>
          <p:nvPr>
            <p:ph type="sldNum" sz="quarter" idx="10"/>
          </p:nvPr>
        </p:nvSpPr>
        <p:spPr/>
        <p:txBody>
          <a:bodyPr/>
          <a:lstStyle/>
          <a:p>
            <a:fld id="{7B65699F-A3BD-430F-AC6C-D89F2E9EFFF0}" type="slidenum">
              <a:rPr lang="en-US" smtClean="0"/>
              <a:t>6</a:t>
            </a:fld>
            <a:endParaRPr lang="en-US"/>
          </a:p>
        </p:txBody>
      </p:sp>
    </p:spTree>
    <p:extLst>
      <p:ext uri="{BB962C8B-B14F-4D97-AF65-F5344CB8AC3E}">
        <p14:creationId xmlns:p14="http://schemas.microsoft.com/office/powerpoint/2010/main" val="3676589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https://faroutmagazine.co.uk/jimi-hendrix-national-anthem-woodstock-explanation-dick-cavett/</a:t>
            </a:r>
          </a:p>
          <a:p>
            <a:endParaRPr lang="en-US" dirty="0"/>
          </a:p>
        </p:txBody>
      </p:sp>
      <p:sp>
        <p:nvSpPr>
          <p:cNvPr id="4" name="Slide Number Placeholder 3"/>
          <p:cNvSpPr>
            <a:spLocks noGrp="1"/>
          </p:cNvSpPr>
          <p:nvPr>
            <p:ph type="sldNum" sz="quarter" idx="10"/>
          </p:nvPr>
        </p:nvSpPr>
        <p:spPr/>
        <p:txBody>
          <a:bodyPr/>
          <a:lstStyle/>
          <a:p>
            <a:fld id="{7B65699F-A3BD-430F-AC6C-D89F2E9EFFF0}" type="slidenum">
              <a:rPr lang="en-US" smtClean="0"/>
              <a:t>25</a:t>
            </a:fld>
            <a:endParaRPr lang="en-US"/>
          </a:p>
        </p:txBody>
      </p:sp>
    </p:spTree>
    <p:extLst>
      <p:ext uri="{BB962C8B-B14F-4D97-AF65-F5344CB8AC3E}">
        <p14:creationId xmlns:p14="http://schemas.microsoft.com/office/powerpoint/2010/main" val="517604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65699F-A3BD-430F-AC6C-D89F2E9EFFF0}" type="slidenum">
              <a:rPr lang="en-US" smtClean="0"/>
              <a:t>30</a:t>
            </a:fld>
            <a:endParaRPr lang="en-US"/>
          </a:p>
        </p:txBody>
      </p:sp>
    </p:spTree>
    <p:extLst>
      <p:ext uri="{BB962C8B-B14F-4D97-AF65-F5344CB8AC3E}">
        <p14:creationId xmlns:p14="http://schemas.microsoft.com/office/powerpoint/2010/main" val="1398411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Allan Bakke, a 33-year-old white male, after serving in Vietnam,  working as an engineer for NASA, and scoring in the top 3% on his MCAT’s, applied to twelve medical schools in 1973.  He was rejected by all twelve schools. He applied to UC Davis in 1973 and 1974 and was rejected both times. </a:t>
            </a:r>
            <a:endParaRPr lang="en-US"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bg1"/>
              </a:solidFill>
            </a:endParaRPr>
          </a:p>
          <a:p>
            <a:r>
              <a:rPr lang="en-US" sz="1200" b="0" i="0" kern="1200" dirty="0" smtClean="0">
                <a:solidFill>
                  <a:schemeClr val="tx1"/>
                </a:solidFill>
                <a:effectLst/>
                <a:latin typeface="+mn-lt"/>
                <a:ea typeface="+mn-ea"/>
                <a:cs typeface="+mn-cs"/>
              </a:rPr>
              <a:t>What is the current legal status of affirmative action?</a:t>
            </a:r>
          </a:p>
          <a:p>
            <a:r>
              <a:rPr lang="en-US" sz="1200" b="0" i="0" kern="1200" dirty="0" smtClean="0">
                <a:solidFill>
                  <a:schemeClr val="tx1"/>
                </a:solidFill>
                <a:effectLst/>
                <a:latin typeface="+mn-lt"/>
                <a:ea typeface="+mn-ea"/>
                <a:cs typeface="+mn-cs"/>
              </a:rPr>
              <a:t>June 23, 2016 - </a:t>
            </a:r>
            <a:r>
              <a:rPr lang="en-US" sz="1200" b="1" i="0" kern="1200" dirty="0" smtClean="0">
                <a:solidFill>
                  <a:schemeClr val="tx1"/>
                </a:solidFill>
                <a:effectLst/>
                <a:latin typeface="+mn-lt"/>
                <a:ea typeface="+mn-ea"/>
                <a:cs typeface="+mn-cs"/>
              </a:rPr>
              <a:t>The US Supreme Court upholds the Affirmative Action program by a vote of four to three with Justice Elena Kagan taking no part in the consideration</a:t>
            </a:r>
            <a:r>
              <a:rPr lang="en-US" sz="1200" b="0" i="0" kern="1200" dirty="0" smtClean="0">
                <a:solidFill>
                  <a:schemeClr val="tx1"/>
                </a:solidFill>
                <a:effectLst/>
                <a:latin typeface="+mn-lt"/>
                <a:ea typeface="+mn-ea"/>
                <a:cs typeface="+mn-cs"/>
              </a:rPr>
              <a:t>. The ruling allows the limited use of affirmative action policies by schools.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bg1"/>
              </a:solidFill>
            </a:endParaRPr>
          </a:p>
          <a:p>
            <a:endParaRPr lang="en-US" dirty="0">
              <a:solidFill>
                <a:schemeClr val="bg1"/>
              </a:solidFill>
            </a:endParaRPr>
          </a:p>
        </p:txBody>
      </p:sp>
      <p:sp>
        <p:nvSpPr>
          <p:cNvPr id="4" name="Slide Number Placeholder 3"/>
          <p:cNvSpPr>
            <a:spLocks noGrp="1"/>
          </p:cNvSpPr>
          <p:nvPr>
            <p:ph type="sldNum" sz="quarter" idx="10"/>
          </p:nvPr>
        </p:nvSpPr>
        <p:spPr/>
        <p:txBody>
          <a:bodyPr/>
          <a:lstStyle/>
          <a:p>
            <a:fld id="{7B65699F-A3BD-430F-AC6C-D89F2E9EFFF0}" type="slidenum">
              <a:rPr lang="en-US" smtClean="0"/>
              <a:t>31</a:t>
            </a:fld>
            <a:endParaRPr lang="en-US"/>
          </a:p>
        </p:txBody>
      </p:sp>
    </p:spTree>
    <p:extLst>
      <p:ext uri="{BB962C8B-B14F-4D97-AF65-F5344CB8AC3E}">
        <p14:creationId xmlns:p14="http://schemas.microsoft.com/office/powerpoint/2010/main" val="485049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556C30-C47C-48B4-A813-B11CDF35BECA}" type="datetimeFigureOut">
              <a:rPr lang="en-US" smtClean="0"/>
              <a:pPr/>
              <a:t>5/13/2022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95807-94B8-4895-B926-9CFA6570CF72}" type="slidenum">
              <a:rPr lang="en-US" smtClean="0"/>
              <a:pPr/>
              <a:t>‹#›</a:t>
            </a:fld>
            <a:endParaRPr lang="en-US"/>
          </a:p>
        </p:txBody>
      </p:sp>
    </p:spTree>
    <p:extLst>
      <p:ext uri="{BB962C8B-B14F-4D97-AF65-F5344CB8AC3E}">
        <p14:creationId xmlns:p14="http://schemas.microsoft.com/office/powerpoint/2010/main" val="802664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556C30-C47C-48B4-A813-B11CDF35BECA}" type="datetimeFigureOut">
              <a:rPr lang="en-US" smtClean="0"/>
              <a:pPr/>
              <a:t>5/13/2022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95807-94B8-4895-B926-9CFA6570CF72}" type="slidenum">
              <a:rPr lang="en-US" smtClean="0"/>
              <a:pPr/>
              <a:t>‹#›</a:t>
            </a:fld>
            <a:endParaRPr lang="en-US"/>
          </a:p>
        </p:txBody>
      </p:sp>
    </p:spTree>
    <p:extLst>
      <p:ext uri="{BB962C8B-B14F-4D97-AF65-F5344CB8AC3E}">
        <p14:creationId xmlns:p14="http://schemas.microsoft.com/office/powerpoint/2010/main" val="3319252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556C30-C47C-48B4-A813-B11CDF35BECA}" type="datetimeFigureOut">
              <a:rPr lang="en-US" smtClean="0"/>
              <a:pPr/>
              <a:t>5/13/2022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95807-94B8-4895-B926-9CFA6570CF72}" type="slidenum">
              <a:rPr lang="en-US" smtClean="0"/>
              <a:pPr/>
              <a:t>‹#›</a:t>
            </a:fld>
            <a:endParaRPr lang="en-US"/>
          </a:p>
        </p:txBody>
      </p:sp>
    </p:spTree>
    <p:extLst>
      <p:ext uri="{BB962C8B-B14F-4D97-AF65-F5344CB8AC3E}">
        <p14:creationId xmlns:p14="http://schemas.microsoft.com/office/powerpoint/2010/main" val="1680580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6"/>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chemeClr val="accent1"/>
              </a:gs>
              <a:gs pos="14000">
                <a:schemeClr val="accent1">
                  <a:lumMod val="60000"/>
                  <a:lumOff val="40000"/>
                </a:schemeClr>
              </a:gs>
              <a:gs pos="83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chemeClr val="accent1">
                  <a:alpha val="0"/>
                </a:schemeClr>
              </a:gs>
              <a:gs pos="57000">
                <a:schemeClr val="accent1">
                  <a:lumMod val="40000"/>
                  <a:lumOff val="60000"/>
                </a:schemeClr>
              </a:gs>
              <a:gs pos="100000">
                <a:schemeClr val="accent1">
                  <a:alpha val="0"/>
                </a:scheme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a:solidFill>
                <a:schemeClr val="lt1"/>
              </a:solidFill>
              <a:latin typeface="+mn-lt"/>
              <a:ea typeface="+mn-ea"/>
              <a:cs typeface="+mn-cs"/>
            </a:endParaRPr>
          </a:p>
        </p:txBody>
      </p:sp>
      <p:sp>
        <p:nvSpPr>
          <p:cNvPr id="9" name="Freeform 8"/>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3">
                  <a:lumMod val="40000"/>
                  <a:lumOff val="60000"/>
                </a:schemeClr>
              </a:gs>
              <a:gs pos="50000">
                <a:schemeClr val="accent3"/>
              </a:gs>
              <a:gs pos="10000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1"/>
          </a:p>
        </p:txBody>
      </p:sp>
      <p:sp>
        <p:nvSpPr>
          <p:cNvPr id="2" name="Title 1"/>
          <p:cNvSpPr>
            <a:spLocks noGrp="1"/>
          </p:cNvSpPr>
          <p:nvPr>
            <p:ph type="ctrTitle"/>
          </p:nvPr>
        </p:nvSpPr>
        <p:spPr>
          <a:xfrm>
            <a:off x="4572000" y="1676400"/>
            <a:ext cx="3886200" cy="1524000"/>
          </a:xfrm>
        </p:spPr>
        <p:txBody>
          <a:bodyPr anchor="b" anchorCtr="0"/>
          <a:lstStyle>
            <a:lvl1pPr algn="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0" y="3203574"/>
            <a:ext cx="3886200" cy="1825625"/>
          </a:xfrm>
        </p:spPr>
        <p:txBody>
          <a:bodyPr>
            <a:normAutofit/>
          </a:bodyPr>
          <a:lstStyle>
            <a:lvl1pPr marL="0" indent="0" algn="l">
              <a:buNone/>
              <a:defRPr sz="200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AF556C30-C47C-48B4-A813-B11CDF35BECA}" type="datetimeFigureOut">
              <a:rPr lang="en-US" smtClean="0"/>
              <a:pPr/>
              <a:t>5/13/2022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normAutofit/>
          </a:bodyPr>
          <a:lstStyle/>
          <a:p>
            <a:fld id="{33095807-94B8-4895-B926-9CFA6570CF72}"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0" y="1600201"/>
            <a:ext cx="77724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AF556C30-C47C-48B4-A813-B11CDF35BECA}" type="datetimeFigureOut">
              <a:rPr lang="en-US" smtClean="0"/>
              <a:pPr/>
              <a:t>5/13/2022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95807-94B8-4895-B926-9CFA6570CF72}"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1">
                  <a:lumMod val="40000"/>
                  <a:lumOff val="60000"/>
                </a:schemeClr>
              </a:gs>
              <a:gs pos="50000">
                <a:schemeClr val="accent1"/>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rgbClr val="000000"/>
              </a:gs>
              <a:gs pos="14000">
                <a:srgbClr val="333333"/>
              </a:gs>
              <a:gs pos="83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9" name="Freeform 8"/>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rgbClr val="000000">
                  <a:alpha val="0"/>
                </a:srgbClr>
              </a:gs>
              <a:gs pos="57000">
                <a:srgbClr val="4D4D4D"/>
              </a:gs>
              <a:gs pos="100000">
                <a:srgbClr val="000000">
                  <a:alpha val="0"/>
                </a:srgb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2" name="Title 1"/>
          <p:cNvSpPr>
            <a:spLocks noGrp="1"/>
          </p:cNvSpPr>
          <p:nvPr>
            <p:ph type="title"/>
          </p:nvPr>
        </p:nvSpPr>
        <p:spPr>
          <a:xfrm>
            <a:off x="722313" y="3633787"/>
            <a:ext cx="7772400" cy="1362075"/>
          </a:xfrm>
        </p:spPr>
        <p:txBody>
          <a:bodyPr anchor="t"/>
          <a:lstStyle>
            <a:lvl1pPr algn="l">
              <a:defRPr sz="40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722313" y="2133600"/>
            <a:ext cx="7772400" cy="1500187"/>
          </a:xfrm>
        </p:spPr>
        <p:txBody>
          <a:bodyPr anchor="b"/>
          <a:lstStyle>
            <a:lvl1pPr marL="0" indent="0">
              <a:buNone/>
              <a:defRPr sz="200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AF556C30-C47C-48B4-A813-B11CDF35BECA}" type="datetimeFigureOut">
              <a:rPr lang="en-US" smtClean="0"/>
              <a:pPr/>
              <a:t>5/13/2022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95807-94B8-4895-B926-9CFA6570CF72}"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AF556C30-C47C-48B4-A813-B11CDF35BECA}" type="datetimeFigureOut">
              <a:rPr lang="en-US" smtClean="0"/>
              <a:pPr/>
              <a:t>5/13/2022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95807-94B8-4895-B926-9CFA6570CF72}" type="slidenum">
              <a:rPr lang="en-US" smtClean="0"/>
              <a:pPr/>
              <a:t>‹#›</a:t>
            </a:fld>
            <a:endParaRPr lang="en-US"/>
          </a:p>
        </p:txBody>
      </p:sp>
      <p:sp>
        <p:nvSpPr>
          <p:cNvPr id="13" name="Content Placeholder 12"/>
          <p:cNvSpPr>
            <a:spLocks noGrp="1"/>
          </p:cNvSpPr>
          <p:nvPr>
            <p:ph sz="quarter" idx="13"/>
          </p:nvPr>
        </p:nvSpPr>
        <p:spPr>
          <a:xfrm>
            <a:off x="6858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4"/>
          <p:cNvSpPr>
            <a:spLocks noGrp="1"/>
          </p:cNvSpPr>
          <p:nvPr>
            <p:ph sz="quarter" idx="14"/>
          </p:nvPr>
        </p:nvSpPr>
        <p:spPr>
          <a:xfrm>
            <a:off x="48006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Freeform 9"/>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1" name="Freeform 10"/>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3657600" cy="639762"/>
          </a:xfrm>
        </p:spPr>
        <p:txBody>
          <a:bodyPr anchor="b">
            <a:normAutofit/>
          </a:bodyPr>
          <a:lstStyle>
            <a:lvl1pPr marL="0" indent="0">
              <a:buNone/>
              <a:defRPr sz="2000" b="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535113"/>
            <a:ext cx="3657600" cy="639762"/>
          </a:xfrm>
        </p:spPr>
        <p:txBody>
          <a:bodyPr anchor="b">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Freeform 11"/>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fld id="{AF556C30-C47C-48B4-A813-B11CDF35BECA}" type="datetimeFigureOut">
              <a:rPr lang="en-US" smtClean="0"/>
              <a:pPr/>
              <a:t>5/13/2022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95807-94B8-4895-B926-9CFA6570CF72}" type="slidenum">
              <a:rPr lang="en-US" smtClean="0"/>
              <a:pPr/>
              <a:t>‹#›</a:t>
            </a:fld>
            <a:endParaRPr lang="en-US"/>
          </a:p>
        </p:txBody>
      </p:sp>
      <p:sp>
        <p:nvSpPr>
          <p:cNvPr id="15" name="Content Placeholder 14"/>
          <p:cNvSpPr>
            <a:spLocks noGrp="1"/>
          </p:cNvSpPr>
          <p:nvPr>
            <p:ph sz="quarter" idx="13"/>
          </p:nvPr>
        </p:nvSpPr>
        <p:spPr>
          <a:xfrm>
            <a:off x="6858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Content Placeholder 16"/>
          <p:cNvSpPr>
            <a:spLocks noGrp="1"/>
          </p:cNvSpPr>
          <p:nvPr>
            <p:ph sz="quarter" idx="14"/>
          </p:nvPr>
        </p:nvSpPr>
        <p:spPr>
          <a:xfrm>
            <a:off x="48006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5"/>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Freeform 7"/>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fld id="{AF556C30-C47C-48B4-A813-B11CDF35BECA}" type="datetimeFigureOut">
              <a:rPr lang="en-US" smtClean="0"/>
              <a:pPr/>
              <a:t>5/13/2022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95807-94B8-4895-B926-9CFA6570CF72}"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3"/>
              </a:gs>
              <a:gs pos="50000">
                <a:schemeClr val="accent3">
                  <a:lumMod val="40000"/>
                  <a:lumOff val="60000"/>
                </a:schemeClr>
              </a:gs>
              <a:gs pos="5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6" name="Freeform 5"/>
          <p:cNvSpPr/>
          <p:nvPr/>
        </p:nvSpPr>
        <p:spPr>
          <a:xfrm>
            <a:off x="0" y="5381627"/>
            <a:ext cx="3286124" cy="1207294"/>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6996854"/>
              <a:gd name="connsiteY0" fmla="*/ 0 h 1571625"/>
              <a:gd name="connsiteX1" fmla="*/ 6996854 w 6996854"/>
              <a:gd name="connsiteY1" fmla="*/ 1266825 h 1571625"/>
              <a:gd name="connsiteX2" fmla="*/ 0 w 6996854"/>
              <a:gd name="connsiteY2" fmla="*/ 1571625 h 1571625"/>
              <a:gd name="connsiteX3" fmla="*/ 0 w 6996854"/>
              <a:gd name="connsiteY3" fmla="*/ 0 h 1571625"/>
              <a:gd name="connsiteX0" fmla="*/ 0 w 7583417"/>
              <a:gd name="connsiteY0" fmla="*/ 0 h 800100"/>
              <a:gd name="connsiteX1" fmla="*/ 7583417 w 7583417"/>
              <a:gd name="connsiteY1" fmla="*/ 495300 h 800100"/>
              <a:gd name="connsiteX2" fmla="*/ 586563 w 7583417"/>
              <a:gd name="connsiteY2" fmla="*/ 800100 h 800100"/>
              <a:gd name="connsiteX3" fmla="*/ 0 w 7583417"/>
              <a:gd name="connsiteY3" fmla="*/ 0 h 800100"/>
              <a:gd name="connsiteX0" fmla="*/ 0 w 7017803"/>
              <a:gd name="connsiteY0" fmla="*/ 0 h 1200150"/>
              <a:gd name="connsiteX1" fmla="*/ 7017803 w 7017803"/>
              <a:gd name="connsiteY1" fmla="*/ 895350 h 1200150"/>
              <a:gd name="connsiteX2" fmla="*/ 20949 w 7017803"/>
              <a:gd name="connsiteY2" fmla="*/ 1200150 h 1200150"/>
              <a:gd name="connsiteX3" fmla="*/ 0 w 7017803"/>
              <a:gd name="connsiteY3" fmla="*/ 0 h 1200150"/>
              <a:gd name="connsiteX0" fmla="*/ 0 w 6410292"/>
              <a:gd name="connsiteY0" fmla="*/ 0 h 1752600"/>
              <a:gd name="connsiteX1" fmla="*/ 6410292 w 6410292"/>
              <a:gd name="connsiteY1" fmla="*/ 1752600 h 1752600"/>
              <a:gd name="connsiteX2" fmla="*/ 20949 w 6410292"/>
              <a:gd name="connsiteY2" fmla="*/ 1200150 h 1752600"/>
              <a:gd name="connsiteX3" fmla="*/ 0 w 6410292"/>
              <a:gd name="connsiteY3" fmla="*/ 0 h 1752600"/>
              <a:gd name="connsiteX0" fmla="*/ 0 w 7227290"/>
              <a:gd name="connsiteY0" fmla="*/ 0 h 1200150"/>
              <a:gd name="connsiteX1" fmla="*/ 7227290 w 7227290"/>
              <a:gd name="connsiteY1" fmla="*/ 885825 h 1200150"/>
              <a:gd name="connsiteX2" fmla="*/ 20949 w 7227290"/>
              <a:gd name="connsiteY2" fmla="*/ 1200150 h 1200150"/>
              <a:gd name="connsiteX3" fmla="*/ 0 w 7227290"/>
              <a:gd name="connsiteY3" fmla="*/ 0 h 1200150"/>
              <a:gd name="connsiteX0" fmla="*/ 0 w 7227290"/>
              <a:gd name="connsiteY0" fmla="*/ 0 h 885825"/>
              <a:gd name="connsiteX1" fmla="*/ 7227290 w 7227290"/>
              <a:gd name="connsiteY1" fmla="*/ 885825 h 885825"/>
              <a:gd name="connsiteX2" fmla="*/ 555141 w 7227290"/>
              <a:gd name="connsiteY2" fmla="*/ 862013 h 885825"/>
              <a:gd name="connsiteX3" fmla="*/ 0 w 7227290"/>
              <a:gd name="connsiteY3" fmla="*/ 0 h 885825"/>
              <a:gd name="connsiteX0" fmla="*/ 0 w 7227290"/>
              <a:gd name="connsiteY0" fmla="*/ 0 h 1207294"/>
              <a:gd name="connsiteX1" fmla="*/ 7227290 w 7227290"/>
              <a:gd name="connsiteY1" fmla="*/ 885825 h 1207294"/>
              <a:gd name="connsiteX2" fmla="*/ 0 w 7227290"/>
              <a:gd name="connsiteY2" fmla="*/ 1207294 h 1207294"/>
              <a:gd name="connsiteX3" fmla="*/ 0 w 7227290"/>
              <a:gd name="connsiteY3" fmla="*/ 0 h 1207294"/>
            </a:gdLst>
            <a:ahLst/>
            <a:cxnLst>
              <a:cxn ang="0">
                <a:pos x="connsiteX0" y="connsiteY0"/>
              </a:cxn>
              <a:cxn ang="0">
                <a:pos x="connsiteX1" y="connsiteY1"/>
              </a:cxn>
              <a:cxn ang="0">
                <a:pos x="connsiteX2" y="connsiteY2"/>
              </a:cxn>
              <a:cxn ang="0">
                <a:pos x="connsiteX3" y="connsiteY3"/>
              </a:cxn>
            </a:cxnLst>
            <a:rect l="l" t="t" r="r" b="b"/>
            <a:pathLst>
              <a:path w="7227290" h="1207294">
                <a:moveTo>
                  <a:pt x="0" y="0"/>
                </a:moveTo>
                <a:lnTo>
                  <a:pt x="7227290" y="885825"/>
                </a:lnTo>
                <a:lnTo>
                  <a:pt x="0" y="1207294"/>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96" y="5347020"/>
            <a:ext cx="3426231" cy="944725"/>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 name="connsiteX0" fmla="*/ 1 w 7605568"/>
              <a:gd name="connsiteY0" fmla="*/ 0 h 897732"/>
              <a:gd name="connsiteX1" fmla="*/ 0 w 7605568"/>
              <a:gd name="connsiteY1" fmla="*/ 75665 h 897732"/>
              <a:gd name="connsiteX2" fmla="*/ 2830674 w 7605568"/>
              <a:gd name="connsiteY2" fmla="*/ 806612 h 897732"/>
              <a:gd name="connsiteX3" fmla="*/ 7605568 w 7605568"/>
              <a:gd name="connsiteY3" fmla="*/ 897732 h 897732"/>
              <a:gd name="connsiteX4" fmla="*/ 1 w 7605568"/>
              <a:gd name="connsiteY4" fmla="*/ 0 h 897732"/>
              <a:gd name="connsiteX0" fmla="*/ 1 w 2930931"/>
              <a:gd name="connsiteY0" fmla="*/ 0 h 806612"/>
              <a:gd name="connsiteX1" fmla="*/ 0 w 2930931"/>
              <a:gd name="connsiteY1" fmla="*/ 75665 h 806612"/>
              <a:gd name="connsiteX2" fmla="*/ 2830674 w 2930931"/>
              <a:gd name="connsiteY2" fmla="*/ 806612 h 806612"/>
              <a:gd name="connsiteX3" fmla="*/ 2930931 w 2930931"/>
              <a:gd name="connsiteY3" fmla="*/ 785765 h 806612"/>
              <a:gd name="connsiteX4" fmla="*/ 1 w 2930931"/>
              <a:gd name="connsiteY4" fmla="*/ 0 h 806612"/>
              <a:gd name="connsiteX0" fmla="*/ 1 w 3204530"/>
              <a:gd name="connsiteY0" fmla="*/ 0 h 944725"/>
              <a:gd name="connsiteX1" fmla="*/ 0 w 3204530"/>
              <a:gd name="connsiteY1" fmla="*/ 75665 h 944725"/>
              <a:gd name="connsiteX2" fmla="*/ 3204530 w 3204530"/>
              <a:gd name="connsiteY2" fmla="*/ 944725 h 944725"/>
              <a:gd name="connsiteX3" fmla="*/ 2930931 w 3204530"/>
              <a:gd name="connsiteY3" fmla="*/ 785765 h 944725"/>
              <a:gd name="connsiteX4" fmla="*/ 1 w 3204530"/>
              <a:gd name="connsiteY4" fmla="*/ 0 h 944725"/>
              <a:gd name="connsiteX0" fmla="*/ 1 w 3426231"/>
              <a:gd name="connsiteY0" fmla="*/ 0 h 944725"/>
              <a:gd name="connsiteX1" fmla="*/ 0 w 3426231"/>
              <a:gd name="connsiteY1" fmla="*/ 75665 h 944725"/>
              <a:gd name="connsiteX2" fmla="*/ 3204530 w 3426231"/>
              <a:gd name="connsiteY2" fmla="*/ 944725 h 944725"/>
              <a:gd name="connsiteX3" fmla="*/ 3426231 w 3426231"/>
              <a:gd name="connsiteY3" fmla="*/ 923877 h 944725"/>
              <a:gd name="connsiteX4" fmla="*/ 1 w 3426231"/>
              <a:gd name="connsiteY4" fmla="*/ 0 h 94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231" h="944725">
                <a:moveTo>
                  <a:pt x="1" y="0"/>
                </a:moveTo>
                <a:cubicBezTo>
                  <a:pt x="1" y="25222"/>
                  <a:pt x="0" y="50443"/>
                  <a:pt x="0" y="75665"/>
                </a:cubicBezTo>
                <a:lnTo>
                  <a:pt x="3204530" y="944725"/>
                </a:lnTo>
                <a:lnTo>
                  <a:pt x="3426231" y="923877"/>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AF556C30-C47C-48B4-A813-B11CDF35BECA}" type="datetimeFigureOut">
              <a:rPr lang="en-US" smtClean="0"/>
              <a:pPr/>
              <a:t>5/13/2022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95807-94B8-4895-B926-9CFA6570CF72}"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Freeform 7"/>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0" name="Freeform 9"/>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AF556C30-C47C-48B4-A813-B11CDF35BECA}" type="datetimeFigureOut">
              <a:rPr lang="en-US" smtClean="0"/>
              <a:pPr/>
              <a:t>5/13/2022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95807-94B8-4895-B926-9CFA6570CF72}" type="slidenum">
              <a:rPr lang="en-US" smtClean="0"/>
              <a:pPr/>
              <a:t>‹#›</a:t>
            </a:fld>
            <a:endParaRPr lang="en-US"/>
          </a:p>
        </p:txBody>
      </p:sp>
      <p:sp>
        <p:nvSpPr>
          <p:cNvPr id="13" name="Content Placeholder 12"/>
          <p:cNvSpPr>
            <a:spLocks noGrp="1"/>
          </p:cNvSpPr>
          <p:nvPr>
            <p:ph sz="quarter" idx="13"/>
          </p:nvPr>
        </p:nvSpPr>
        <p:spPr>
          <a:xfrm>
            <a:off x="4572000" y="609600"/>
            <a:ext cx="3886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Text Placeholder 13"/>
          <p:cNvSpPr>
            <a:spLocks noGrp="1"/>
          </p:cNvSpPr>
          <p:nvPr>
            <p:ph type="body" sz="quarter" idx="14"/>
          </p:nvPr>
        </p:nvSpPr>
        <p:spPr>
          <a:xfrm>
            <a:off x="676274" y="1527048"/>
            <a:ext cx="3383280" cy="329184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556C30-C47C-48B4-A813-B11CDF35BECA}" type="datetimeFigureOut">
              <a:rPr lang="en-US" smtClean="0"/>
              <a:pPr/>
              <a:t>5/13/2022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95807-94B8-4895-B926-9CFA6570CF72}" type="slidenum">
              <a:rPr lang="en-US" smtClean="0"/>
              <a:pPr/>
              <a:t>‹#›</a:t>
            </a:fld>
            <a:endParaRPr lang="en-US"/>
          </a:p>
        </p:txBody>
      </p:sp>
    </p:spTree>
    <p:extLst>
      <p:ext uri="{BB962C8B-B14F-4D97-AF65-F5344CB8AC3E}">
        <p14:creationId xmlns:p14="http://schemas.microsoft.com/office/powerpoint/2010/main" val="21472875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3" name="Picture Placeholder 2"/>
          <p:cNvSpPr>
            <a:spLocks noGrp="1"/>
          </p:cNvSpPr>
          <p:nvPr>
            <p:ph type="pic" idx="1"/>
          </p:nvPr>
        </p:nvSpPr>
        <p:spPr>
          <a:xfrm>
            <a:off x="4572000" y="609600"/>
            <a:ext cx="3886200" cy="4190999"/>
          </a:xfrm>
          <a:ln w="79375">
            <a:solidFill>
              <a:schemeClr val="tx1"/>
            </a:solidFill>
            <a:miter lim="800000"/>
          </a:ln>
          <a:effectLst>
            <a:outerShdw blurRad="50800" dist="38100" dir="5400000" algn="ctr" rotWithShape="0">
              <a:srgbClr val="000000">
                <a:alpha val="42000"/>
              </a:srgbClr>
            </a:outerShdw>
          </a:effectLst>
        </p:spPr>
        <p:txBody>
          <a:bodyPr>
            <a:normAutofit/>
          </a:bodyPr>
          <a:lstStyle>
            <a:lvl1pPr marL="0" indent="0" algn="ctr">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AF556C30-C47C-48B4-A813-B11CDF35BECA}" type="datetimeFigureOut">
              <a:rPr lang="en-US" smtClean="0"/>
              <a:pPr/>
              <a:t>5/13/2022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95807-94B8-4895-B926-9CFA6570CF72}" type="slidenum">
              <a:rPr lang="en-US" smtClean="0"/>
              <a:pPr/>
              <a:t>‹#›</a:t>
            </a:fld>
            <a:endParaRPr lang="en-US"/>
          </a:p>
        </p:txBody>
      </p:sp>
      <p:sp>
        <p:nvSpPr>
          <p:cNvPr id="14"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5" name="Text Placeholder 14"/>
          <p:cNvSpPr>
            <a:spLocks noGrp="1"/>
          </p:cNvSpPr>
          <p:nvPr>
            <p:ph type="body" sz="quarter" idx="14"/>
          </p:nvPr>
        </p:nvSpPr>
        <p:spPr>
          <a:xfrm>
            <a:off x="676656" y="1524000"/>
            <a:ext cx="3381375" cy="329565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556C30-C47C-48B4-A813-B11CDF35BECA}" type="datetimeFigureOut">
              <a:rPr lang="en-US" smtClean="0"/>
              <a:pPr/>
              <a:t>5/13/2022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95807-94B8-4895-B926-9CFA6570CF72}"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556C30-C47C-48B4-A813-B11CDF35BECA}" type="datetimeFigureOut">
              <a:rPr lang="en-US" smtClean="0"/>
              <a:pPr/>
              <a:t>5/13/2022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95807-94B8-4895-B926-9CFA6570CF7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556C30-C47C-48B4-A813-B11CDF35BECA}" type="datetimeFigureOut">
              <a:rPr lang="en-US" smtClean="0"/>
              <a:pPr/>
              <a:t>5/13/2022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95807-94B8-4895-B926-9CFA6570CF72}" type="slidenum">
              <a:rPr lang="en-US" smtClean="0"/>
              <a:pPr/>
              <a:t>‹#›</a:t>
            </a:fld>
            <a:endParaRPr lang="en-US"/>
          </a:p>
        </p:txBody>
      </p:sp>
    </p:spTree>
    <p:extLst>
      <p:ext uri="{BB962C8B-B14F-4D97-AF65-F5344CB8AC3E}">
        <p14:creationId xmlns:p14="http://schemas.microsoft.com/office/powerpoint/2010/main" val="1767838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556C30-C47C-48B4-A813-B11CDF35BECA}" type="datetimeFigureOut">
              <a:rPr lang="en-US" smtClean="0"/>
              <a:pPr/>
              <a:t>5/13/2022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95807-94B8-4895-B926-9CFA6570CF72}" type="slidenum">
              <a:rPr lang="en-US" smtClean="0"/>
              <a:pPr/>
              <a:t>‹#›</a:t>
            </a:fld>
            <a:endParaRPr lang="en-US"/>
          </a:p>
        </p:txBody>
      </p:sp>
    </p:spTree>
    <p:extLst>
      <p:ext uri="{BB962C8B-B14F-4D97-AF65-F5344CB8AC3E}">
        <p14:creationId xmlns:p14="http://schemas.microsoft.com/office/powerpoint/2010/main" val="2217071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556C30-C47C-48B4-A813-B11CDF35BECA}" type="datetimeFigureOut">
              <a:rPr lang="en-US" smtClean="0"/>
              <a:pPr/>
              <a:t>5/13/2022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95807-94B8-4895-B926-9CFA6570CF72}" type="slidenum">
              <a:rPr lang="en-US" smtClean="0"/>
              <a:pPr/>
              <a:t>‹#›</a:t>
            </a:fld>
            <a:endParaRPr lang="en-US"/>
          </a:p>
        </p:txBody>
      </p:sp>
    </p:spTree>
    <p:extLst>
      <p:ext uri="{BB962C8B-B14F-4D97-AF65-F5344CB8AC3E}">
        <p14:creationId xmlns:p14="http://schemas.microsoft.com/office/powerpoint/2010/main" val="2979918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556C30-C47C-48B4-A813-B11CDF35BECA}" type="datetimeFigureOut">
              <a:rPr lang="en-US" smtClean="0"/>
              <a:pPr/>
              <a:t>5/13/2022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95807-94B8-4895-B926-9CFA6570CF72}" type="slidenum">
              <a:rPr lang="en-US" smtClean="0"/>
              <a:pPr/>
              <a:t>‹#›</a:t>
            </a:fld>
            <a:endParaRPr lang="en-US"/>
          </a:p>
        </p:txBody>
      </p:sp>
    </p:spTree>
    <p:extLst>
      <p:ext uri="{BB962C8B-B14F-4D97-AF65-F5344CB8AC3E}">
        <p14:creationId xmlns:p14="http://schemas.microsoft.com/office/powerpoint/2010/main" val="4267757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556C30-C47C-48B4-A813-B11CDF35BECA}" type="datetimeFigureOut">
              <a:rPr lang="en-US" smtClean="0"/>
              <a:pPr/>
              <a:t>5/13/2022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95807-94B8-4895-B926-9CFA6570CF72}" type="slidenum">
              <a:rPr lang="en-US" smtClean="0"/>
              <a:pPr/>
              <a:t>‹#›</a:t>
            </a:fld>
            <a:endParaRPr lang="en-US"/>
          </a:p>
        </p:txBody>
      </p:sp>
    </p:spTree>
    <p:extLst>
      <p:ext uri="{BB962C8B-B14F-4D97-AF65-F5344CB8AC3E}">
        <p14:creationId xmlns:p14="http://schemas.microsoft.com/office/powerpoint/2010/main" val="3219256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556C30-C47C-48B4-A813-B11CDF35BECA}" type="datetimeFigureOut">
              <a:rPr lang="en-US" smtClean="0"/>
              <a:pPr/>
              <a:t>5/13/2022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95807-94B8-4895-B926-9CFA6570CF72}" type="slidenum">
              <a:rPr lang="en-US" smtClean="0"/>
              <a:pPr/>
              <a:t>‹#›</a:t>
            </a:fld>
            <a:endParaRPr lang="en-US"/>
          </a:p>
        </p:txBody>
      </p:sp>
    </p:spTree>
    <p:extLst>
      <p:ext uri="{BB962C8B-B14F-4D97-AF65-F5344CB8AC3E}">
        <p14:creationId xmlns:p14="http://schemas.microsoft.com/office/powerpoint/2010/main" val="2157685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556C30-C47C-48B4-A813-B11CDF35BECA}" type="datetimeFigureOut">
              <a:rPr lang="en-US" smtClean="0"/>
              <a:pPr/>
              <a:t>5/13/2022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95807-94B8-4895-B926-9CFA6570CF72}" type="slidenum">
              <a:rPr lang="en-US" smtClean="0"/>
              <a:pPr/>
              <a:t>‹#›</a:t>
            </a:fld>
            <a:endParaRPr lang="en-US"/>
          </a:p>
        </p:txBody>
      </p:sp>
    </p:spTree>
    <p:extLst>
      <p:ext uri="{BB962C8B-B14F-4D97-AF65-F5344CB8AC3E}">
        <p14:creationId xmlns:p14="http://schemas.microsoft.com/office/powerpoint/2010/main" val="1362298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w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556C30-C47C-48B4-A813-B11CDF35BECA}" type="datetimeFigureOut">
              <a:rPr lang="en-US" smtClean="0"/>
              <a:pPr/>
              <a:t>5/13/2022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95807-94B8-4895-B926-9CFA6570CF72}" type="slidenum">
              <a:rPr lang="en-US" smtClean="0"/>
              <a:pPr/>
              <a:t>‹#›</a:t>
            </a:fld>
            <a:endParaRPr lang="en-US"/>
          </a:p>
        </p:txBody>
      </p:sp>
    </p:spTree>
    <p:extLst>
      <p:ext uri="{BB962C8B-B14F-4D97-AF65-F5344CB8AC3E}">
        <p14:creationId xmlns:p14="http://schemas.microsoft.com/office/powerpoint/2010/main" val="252550865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13">
              <a:alphaModFix amt="15000"/>
            </a:blip>
            <a:srcRect/>
            <a:tile tx="0" ty="0" sx="76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85800" y="274638"/>
            <a:ext cx="7772400" cy="1143000"/>
          </a:xfrm>
          <a:prstGeom prst="rect">
            <a:avLst/>
          </a:prstGeom>
        </p:spPr>
        <p:txBody>
          <a:bodyPr vert="horz" lIns="0" tIns="45720" rIns="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1600200"/>
            <a:ext cx="7772400" cy="4525963"/>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00800" y="6416675"/>
            <a:ext cx="1981200" cy="365125"/>
          </a:xfrm>
          <a:prstGeom prst="rect">
            <a:avLst/>
          </a:prstGeom>
        </p:spPr>
        <p:txBody>
          <a:bodyPr vert="horz" lIns="0" tIns="45720" rIns="0" bIns="0" rtlCol="0" anchor="b" anchorCtr="0"/>
          <a:lstStyle>
            <a:lvl1pPr algn="r">
              <a:defRPr lang="en-US" sz="900" kern="1200" cap="all" spc="110" baseline="0" smtClean="0">
                <a:solidFill>
                  <a:srgbClr val="4D4D4D"/>
                </a:solidFill>
                <a:latin typeface="+mn-lt"/>
                <a:ea typeface="+mn-ea"/>
                <a:cs typeface="+mn-cs"/>
              </a:defRPr>
            </a:lvl1pPr>
          </a:lstStyle>
          <a:p>
            <a:fld id="{AF556C30-C47C-48B4-A813-B11CDF35BECA}" type="datetimeFigureOut">
              <a:rPr lang="en-US" smtClean="0"/>
              <a:pPr/>
              <a:t>5/13/2022</a:t>
            </a:fld>
            <a:endParaRPr lang="en-US"/>
          </a:p>
        </p:txBody>
      </p:sp>
      <p:sp>
        <p:nvSpPr>
          <p:cNvPr id="5" name="Footer Placeholder 4"/>
          <p:cNvSpPr>
            <a:spLocks noGrp="1"/>
          </p:cNvSpPr>
          <p:nvPr>
            <p:ph type="ftr" sz="quarter" idx="3"/>
          </p:nvPr>
        </p:nvSpPr>
        <p:spPr>
          <a:xfrm>
            <a:off x="228600" y="6416675"/>
            <a:ext cx="2895600" cy="365125"/>
          </a:xfrm>
          <a:prstGeom prst="rect">
            <a:avLst/>
          </a:prstGeom>
        </p:spPr>
        <p:txBody>
          <a:bodyPr vert="horz" lIns="0" tIns="45720" rIns="0" bIns="0" rtlCol="0" anchor="b" anchorCtr="0"/>
          <a:lstStyle>
            <a:lvl1pPr algn="l">
              <a:defRPr sz="900" cap="all" spc="110" baseline="0">
                <a:solidFill>
                  <a:srgbClr val="4D4D4D"/>
                </a:solidFill>
              </a:defRPr>
            </a:lvl1pPr>
          </a:lstStyle>
          <a:p>
            <a:endParaRPr lang="en-US"/>
          </a:p>
        </p:txBody>
      </p:sp>
      <p:sp>
        <p:nvSpPr>
          <p:cNvPr id="6" name="Slide Number Placeholder 5"/>
          <p:cNvSpPr>
            <a:spLocks noGrp="1"/>
          </p:cNvSpPr>
          <p:nvPr>
            <p:ph type="sldNum" sz="quarter" idx="4"/>
          </p:nvPr>
        </p:nvSpPr>
        <p:spPr>
          <a:xfrm>
            <a:off x="8458200" y="6416675"/>
            <a:ext cx="457200" cy="365125"/>
          </a:xfrm>
          <a:prstGeom prst="rect">
            <a:avLst/>
          </a:prstGeom>
        </p:spPr>
        <p:txBody>
          <a:bodyPr vert="horz" lIns="0" tIns="45720" rIns="0" bIns="0" rtlCol="0" anchor="b" anchorCtr="0"/>
          <a:lstStyle>
            <a:lvl1pPr algn="r">
              <a:defRPr sz="1100" b="1" baseline="0">
                <a:solidFill>
                  <a:srgbClr val="4D4D4D"/>
                </a:solidFill>
              </a:defRPr>
            </a:lvl1pPr>
          </a:lstStyle>
          <a:p>
            <a:fld id="{33095807-94B8-4895-B926-9CFA6570CF72}"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914400" rtl="0" eaLnBrk="1" latinLnBrk="0" hangingPunct="1">
        <a:spcBef>
          <a:spcPct val="0"/>
        </a:spcBef>
        <a:buNone/>
        <a:defRPr sz="36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OdvCqUguIh8" TargetMode="External"/><Relationship Id="rId2" Type="http://schemas.openxmlformats.org/officeDocument/2006/relationships/hyperlink" Target="https://www.youtube.com/watch?v=bch1_Ep5M1s" TargetMode="External"/><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biography.com/people/timothy-leary-37330" TargetMode="External"/><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rooseveltcpush.com/jonestown-commune.html" TargetMode="Externa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jpe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www.youtube.com/watch?v=KBIw8njtxmI" TargetMode="External"/><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hyperlink" Target="https://www.youtube.com/watch?v=vWwgrjjIMXA"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hyperlink" Target="https://www.youtube.com/watch?v=jenWdylTtzs&amp;nohtml5=False" TargetMode="External"/><Relationship Id="rId3" Type="http://schemas.openxmlformats.org/officeDocument/2006/relationships/image" Target="../media/image32.jpeg"/><Relationship Id="rId7" Type="http://schemas.openxmlformats.org/officeDocument/2006/relationships/image" Target="../media/image35.jpeg"/><Relationship Id="rId2" Type="http://schemas.openxmlformats.org/officeDocument/2006/relationships/image" Target="../media/image31.jpeg"/><Relationship Id="rId1" Type="http://schemas.openxmlformats.org/officeDocument/2006/relationships/slideLayout" Target="../slideLayouts/slideLayout1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hyperlink" Target="https://www.youtube.com/watch?v=T9aIwm9mXuM&amp;nohtml5=False" TargetMode="External"/><Relationship Id="rId9"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5.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5.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8.xml"/><Relationship Id="rId5" Type="http://schemas.openxmlformats.org/officeDocument/2006/relationships/image" Target="../media/image46.jpe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jpeg"/><Relationship Id="rId7" Type="http://schemas.openxmlformats.org/officeDocument/2006/relationships/image" Target="../media/image51.wmf"/><Relationship Id="rId2" Type="http://schemas.openxmlformats.org/officeDocument/2006/relationships/image" Target="../media/image47.jpeg"/><Relationship Id="rId1" Type="http://schemas.openxmlformats.org/officeDocument/2006/relationships/slideLayout" Target="../slideLayouts/slideLayout15.xml"/><Relationship Id="rId6" Type="http://schemas.openxmlformats.org/officeDocument/2006/relationships/hyperlink" Target="http://www.youtube.com/watch?v=WANNqr-vcx0" TargetMode="External"/><Relationship Id="rId11" Type="http://schemas.microsoft.com/office/2007/relationships/hdphoto" Target="../media/hdphoto4.wdp"/><Relationship Id="rId5" Type="http://schemas.openxmlformats.org/officeDocument/2006/relationships/image" Target="../media/image50.jpeg"/><Relationship Id="rId10" Type="http://schemas.openxmlformats.org/officeDocument/2006/relationships/image" Target="../media/image53.png"/><Relationship Id="rId4" Type="http://schemas.openxmlformats.org/officeDocument/2006/relationships/image" Target="../media/image49.jpeg"/><Relationship Id="rId9"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sjzZh6-h9fM"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5.xml"/><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13.xml"/><Relationship Id="rId4" Type="http://schemas.openxmlformats.org/officeDocument/2006/relationships/image" Target="../media/image6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64.gif"/><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s://www.youtube.com/watch?v=lXvJA7Ufa8w" TargetMode="External"/><Relationship Id="rId1" Type="http://schemas.openxmlformats.org/officeDocument/2006/relationships/slideLayout" Target="../slideLayouts/slideLayout13.xml"/><Relationship Id="rId5" Type="http://schemas.openxmlformats.org/officeDocument/2006/relationships/image" Target="../media/image68.jpeg"/><Relationship Id="rId4" Type="http://schemas.openxmlformats.org/officeDocument/2006/relationships/image" Target="../media/image67.jpeg"/></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hyperlink" Target="file:///\\localhost\upload.wikimedia.org\wikipedia\commons\d\d9\Flag_of_the_American_Indian_Movement.svg" TargetMode="External"/><Relationship Id="rId2" Type="http://schemas.openxmlformats.org/officeDocument/2006/relationships/image" Target="../media/image73.jpeg"/><Relationship Id="rId1" Type="http://schemas.openxmlformats.org/officeDocument/2006/relationships/slideLayout" Target="../slideLayouts/slideLayout13.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3.xml"/><Relationship Id="rId4" Type="http://schemas.openxmlformats.org/officeDocument/2006/relationships/image" Target="../media/image86.jpeg"/></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3.xml"/><Relationship Id="rId4" Type="http://schemas.openxmlformats.org/officeDocument/2006/relationships/image" Target="../media/image89.jpeg"/></Relationships>
</file>

<file path=ppt/slides/_rels/slide42.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hyperlink" Target="https://scholarshipstats.com/average-per-athlete" TargetMode="External"/><Relationship Id="rId1" Type="http://schemas.openxmlformats.org/officeDocument/2006/relationships/slideLayout" Target="../slideLayouts/slideLayout13.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4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hyperlink" Target="file:///\\localhost\upload.wikimedia.org\wikipedia\commons\f\ff\GeraldineFerraro.jpg" TargetMode="External"/><Relationship Id="rId1" Type="http://schemas.openxmlformats.org/officeDocument/2006/relationships/slideLayout" Target="../slideLayouts/slideLayout13.xml"/><Relationship Id="rId4" Type="http://schemas.openxmlformats.org/officeDocument/2006/relationships/image" Target="../media/image99.jpeg"/></Relationships>
</file>

<file path=ppt/slides/_rels/slide4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2.xml"/><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107.jpeg"/><Relationship Id="rId4" Type="http://schemas.openxmlformats.org/officeDocument/2006/relationships/image" Target="../media/image106.jpeg"/></Relationships>
</file>

<file path=ppt/slides/_rels/slide54.xml.rels><?xml version="1.0" encoding="UTF-8" standalone="yes"?>
<Relationships xmlns="http://schemas.openxmlformats.org/package/2006/relationships"><Relationship Id="rId2" Type="http://schemas.openxmlformats.org/officeDocument/2006/relationships/image" Target="../media/image108.gif"/><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11.jpeg"/><Relationship Id="rId7" Type="http://schemas.openxmlformats.org/officeDocument/2006/relationships/image" Target="../media/image114.jpeg"/><Relationship Id="rId2" Type="http://schemas.openxmlformats.org/officeDocument/2006/relationships/hyperlink" Target="file:///\\localhost\upload.wikimedia.org\wikipedia\commons\9\9d\GaylordNelson.jpg" TargetMode="External"/><Relationship Id="rId1" Type="http://schemas.openxmlformats.org/officeDocument/2006/relationships/slideLayout" Target="../slideLayouts/slideLayout16.xml"/><Relationship Id="rId6" Type="http://schemas.openxmlformats.org/officeDocument/2006/relationships/image" Target="../media/image113.jpeg"/><Relationship Id="rId5" Type="http://schemas.openxmlformats.org/officeDocument/2006/relationships/hyperlink" Target="http://www.youtube.com/watch?v=2UywrjnOaUE&amp;nofeather=True" TargetMode="External"/><Relationship Id="rId4" Type="http://schemas.openxmlformats.org/officeDocument/2006/relationships/image" Target="../media/image112.jpe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24200" y="1676400"/>
            <a:ext cx="5334000" cy="1524000"/>
          </a:xfrm>
        </p:spPr>
        <p:txBody>
          <a:bodyPr>
            <a:normAutofit fontScale="90000"/>
          </a:bodyPr>
          <a:lstStyle/>
          <a:p>
            <a:r>
              <a:rPr lang="en-US" sz="5400" dirty="0" smtClean="0"/>
              <a:t>We’re Not </a:t>
            </a:r>
            <a:r>
              <a:rPr lang="en-US" sz="5400" dirty="0" err="1" smtClean="0"/>
              <a:t>Gonna</a:t>
            </a:r>
            <a:r>
              <a:rPr lang="en-US" sz="5400" dirty="0" smtClean="0"/>
              <a:t> Take It!</a:t>
            </a:r>
            <a:endParaRPr lang="en-US" sz="5400" dirty="0"/>
          </a:p>
        </p:txBody>
      </p:sp>
      <p:sp>
        <p:nvSpPr>
          <p:cNvPr id="3" name="Subtitle 2"/>
          <p:cNvSpPr>
            <a:spLocks noGrp="1"/>
          </p:cNvSpPr>
          <p:nvPr>
            <p:ph type="subTitle" idx="1"/>
          </p:nvPr>
        </p:nvSpPr>
        <p:spPr>
          <a:xfrm>
            <a:off x="3048000" y="3203574"/>
            <a:ext cx="5410200" cy="1825625"/>
          </a:xfrm>
        </p:spPr>
        <p:txBody>
          <a:bodyPr>
            <a:normAutofit/>
          </a:bodyPr>
          <a:lstStyle/>
          <a:p>
            <a:r>
              <a:rPr lang="en-US" sz="3200" dirty="0" smtClean="0">
                <a:solidFill>
                  <a:schemeClr val="tx1"/>
                </a:solidFill>
              </a:rPr>
              <a:t>Social Upheaval in the 1960s and 1970s</a:t>
            </a:r>
            <a:endParaRPr lang="en-US" sz="3200" dirty="0">
              <a:solidFill>
                <a:schemeClr val="tx1"/>
              </a:solidFill>
            </a:endParaRPr>
          </a:p>
        </p:txBody>
      </p:sp>
    </p:spTree>
    <p:extLst>
      <p:ext uri="{BB962C8B-B14F-4D97-AF65-F5344CB8AC3E}">
        <p14:creationId xmlns:p14="http://schemas.microsoft.com/office/powerpoint/2010/main" val="38498652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3.bp.blogspot.com/-BI5qwQHmSqY/TdO5jKe_a9I/AAAAAAAAwgY/aPhta1vE9fw/s1600/hippies_in_the_sixtie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778" b="6392"/>
          <a:stretch/>
        </p:blipFill>
        <p:spPr bwMode="auto">
          <a:xfrm>
            <a:off x="0" y="0"/>
            <a:ext cx="9137073" cy="685466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05979" y="457200"/>
            <a:ext cx="7125113" cy="924475"/>
          </a:xfrm>
        </p:spPr>
        <p:txBody>
          <a:bodyPr/>
          <a:lstStyle/>
          <a:p>
            <a:r>
              <a:rPr lang="en-US" sz="4400" dirty="0" smtClean="0">
                <a:effectLst>
                  <a:outerShdw blurRad="38100" dist="38100" dir="2700000" algn="tl">
                    <a:srgbClr val="000000">
                      <a:alpha val="43137"/>
                    </a:srgbClr>
                  </a:outerShdw>
                </a:effectLst>
              </a:rPr>
              <a:t>Hippies</a:t>
            </a:r>
            <a:endParaRPr lang="en-US" sz="44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09600" y="1371600"/>
            <a:ext cx="7924800" cy="4267200"/>
          </a:xfrm>
          <a:solidFill>
            <a:schemeClr val="accent5">
              <a:lumMod val="20000"/>
              <a:lumOff val="80000"/>
              <a:alpha val="70000"/>
            </a:schemeClr>
          </a:solidFill>
        </p:spPr>
        <p:txBody>
          <a:bodyPr>
            <a:noAutofit/>
          </a:bodyPr>
          <a:lstStyle/>
          <a:p>
            <a:pPr>
              <a:buClr>
                <a:schemeClr val="accent5">
                  <a:lumMod val="75000"/>
                </a:schemeClr>
              </a:buClr>
            </a:pPr>
            <a:r>
              <a:rPr lang="en-US" sz="2800" dirty="0" smtClean="0">
                <a:solidFill>
                  <a:schemeClr val="accent5">
                    <a:lumMod val="75000"/>
                  </a:schemeClr>
                </a:solidFill>
              </a:rPr>
              <a:t>Hippies first introduced at the Human Be-In in 1967 at Golden Gate Park, SF.</a:t>
            </a:r>
          </a:p>
          <a:p>
            <a:pPr>
              <a:buClr>
                <a:schemeClr val="accent5">
                  <a:lumMod val="75000"/>
                </a:schemeClr>
              </a:buClr>
            </a:pPr>
            <a:r>
              <a:rPr lang="en-US" sz="2800" dirty="0" smtClean="0">
                <a:solidFill>
                  <a:schemeClr val="accent5">
                    <a:lumMod val="75000"/>
                  </a:schemeClr>
                </a:solidFill>
              </a:rPr>
              <a:t>Believed in </a:t>
            </a:r>
            <a:r>
              <a:rPr lang="en-US" sz="2800" dirty="0">
                <a:solidFill>
                  <a:schemeClr val="accent5">
                    <a:lumMod val="75000"/>
                  </a:schemeClr>
                </a:solidFill>
              </a:rPr>
              <a:t>a utopian ideal: a society that was freer, closer to nature, full of love, empathy, tolerance, and cooperation.</a:t>
            </a:r>
          </a:p>
          <a:p>
            <a:pPr>
              <a:buClr>
                <a:schemeClr val="accent5">
                  <a:lumMod val="75000"/>
                </a:schemeClr>
              </a:buClr>
            </a:pPr>
            <a:r>
              <a:rPr lang="en-US" sz="2800" dirty="0">
                <a:solidFill>
                  <a:schemeClr val="accent5">
                    <a:lumMod val="75000"/>
                  </a:schemeClr>
                </a:solidFill>
              </a:rPr>
              <a:t>A</a:t>
            </a:r>
            <a:r>
              <a:rPr lang="en-US" sz="2800" dirty="0" smtClean="0">
                <a:solidFill>
                  <a:schemeClr val="accent5">
                    <a:lumMod val="75000"/>
                  </a:schemeClr>
                </a:solidFill>
              </a:rPr>
              <a:t>dopted </a:t>
            </a:r>
            <a:r>
              <a:rPr lang="en-US" sz="2800" dirty="0">
                <a:solidFill>
                  <a:schemeClr val="accent5">
                    <a:lumMod val="75000"/>
                  </a:schemeClr>
                </a:solidFill>
              </a:rPr>
              <a:t>new styles of dress, experimented with psychedelic drugs, lived </a:t>
            </a:r>
            <a:r>
              <a:rPr lang="en-US" sz="2800" dirty="0" smtClean="0">
                <a:solidFill>
                  <a:schemeClr val="accent5">
                    <a:lumMod val="75000"/>
                  </a:schemeClr>
                </a:solidFill>
              </a:rPr>
              <a:t>communally, adopted the policy of “free love”, </a:t>
            </a:r>
            <a:r>
              <a:rPr lang="en-US" sz="2800" dirty="0">
                <a:solidFill>
                  <a:schemeClr val="accent5">
                    <a:lumMod val="75000"/>
                  </a:schemeClr>
                </a:solidFill>
              </a:rPr>
              <a:t>and developed a vibrant music scene. </a:t>
            </a:r>
            <a:endParaRPr lang="en-US" sz="2800" dirty="0" smtClean="0">
              <a:solidFill>
                <a:schemeClr val="accent5">
                  <a:lumMod val="75000"/>
                </a:schemeClr>
              </a:solidFill>
            </a:endParaRPr>
          </a:p>
        </p:txBody>
      </p:sp>
    </p:spTree>
    <p:extLst>
      <p:ext uri="{BB962C8B-B14F-4D97-AF65-F5344CB8AC3E}">
        <p14:creationId xmlns:p14="http://schemas.microsoft.com/office/powerpoint/2010/main" val="56168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up)">
                                      <p:cBhvr>
                                        <p:cTn id="7" dur="500"/>
                                        <p:tgtEl>
                                          <p:spTgt spid="3">
                                            <p:bg/>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up)">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up)">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305800" cy="924475"/>
          </a:xfrm>
        </p:spPr>
        <p:txBody>
          <a:bodyPr>
            <a:normAutofit fontScale="90000"/>
          </a:bodyPr>
          <a:lstStyle/>
          <a:p>
            <a:r>
              <a:rPr lang="en-US" sz="3600" dirty="0" smtClean="0"/>
              <a:t>San Francisco and the Summer of Love</a:t>
            </a:r>
            <a:endParaRPr lang="en-US" sz="3600" dirty="0"/>
          </a:p>
        </p:txBody>
      </p:sp>
      <p:sp>
        <p:nvSpPr>
          <p:cNvPr id="3" name="Content Placeholder 2"/>
          <p:cNvSpPr>
            <a:spLocks noGrp="1"/>
          </p:cNvSpPr>
          <p:nvPr>
            <p:ph idx="1"/>
          </p:nvPr>
        </p:nvSpPr>
        <p:spPr>
          <a:xfrm>
            <a:off x="228600" y="1295401"/>
            <a:ext cx="4876799" cy="5257799"/>
          </a:xfrm>
        </p:spPr>
        <p:txBody>
          <a:bodyPr>
            <a:noAutofit/>
          </a:bodyPr>
          <a:lstStyle/>
          <a:p>
            <a:r>
              <a:rPr lang="en-US" sz="2800" i="1" dirty="0">
                <a:hlinkClick r:id="rId2"/>
              </a:rPr>
              <a:t>San Francisco (Be Sure to Wear Flowers in Your Hair</a:t>
            </a:r>
            <a:r>
              <a:rPr lang="en-US" sz="2800" i="1" dirty="0" smtClean="0">
                <a:hlinkClick r:id="rId2"/>
              </a:rPr>
              <a:t>)</a:t>
            </a:r>
            <a:r>
              <a:rPr lang="en-US" sz="2800" dirty="0" smtClean="0">
                <a:hlinkClick r:id="rId2"/>
              </a:rPr>
              <a:t>: </a:t>
            </a:r>
            <a:r>
              <a:rPr lang="en-US" sz="2800" dirty="0">
                <a:hlinkClick r:id="rId2"/>
              </a:rPr>
              <a:t> </a:t>
            </a:r>
            <a:r>
              <a:rPr lang="en-US" sz="2800" dirty="0" smtClean="0"/>
              <a:t>Was </a:t>
            </a:r>
            <a:r>
              <a:rPr lang="en-US" sz="2800" dirty="0"/>
              <a:t>written and released in 1967 to promote the Monterey Pop </a:t>
            </a:r>
            <a:r>
              <a:rPr lang="en-US" sz="2800" dirty="0" smtClean="0"/>
              <a:t>Festival</a:t>
            </a:r>
          </a:p>
          <a:p>
            <a:r>
              <a:rPr lang="en-US" sz="2800" dirty="0" smtClean="0"/>
              <a:t>Drew over 100,000 young </a:t>
            </a:r>
            <a:r>
              <a:rPr lang="en-US" sz="2800" dirty="0"/>
              <a:t>people to San </a:t>
            </a:r>
            <a:r>
              <a:rPr lang="en-US" sz="2800" dirty="0" smtClean="0"/>
              <a:t>Francisco for the “Summer of Love.”</a:t>
            </a:r>
          </a:p>
          <a:p>
            <a:pPr lvl="1"/>
            <a:r>
              <a:rPr lang="en-US" sz="2400" dirty="0" smtClean="0"/>
              <a:t>Haight-Ashbury</a:t>
            </a:r>
          </a:p>
        </p:txBody>
      </p:sp>
      <p:pic>
        <p:nvPicPr>
          <p:cNvPr id="4098" name="Picture 2" descr="http://www.woodstockstory.com/images/haight-ashbury.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1295401"/>
            <a:ext cx="3629025" cy="5338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0191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927" y="304800"/>
            <a:ext cx="7125113" cy="924475"/>
          </a:xfrm>
        </p:spPr>
        <p:txBody>
          <a:bodyPr/>
          <a:lstStyle/>
          <a:p>
            <a:r>
              <a:rPr lang="en-US" sz="4400" dirty="0" smtClean="0"/>
              <a:t>Drug Culture</a:t>
            </a:r>
            <a:endParaRPr lang="en-US" sz="4400" dirty="0"/>
          </a:p>
        </p:txBody>
      </p:sp>
      <p:sp>
        <p:nvSpPr>
          <p:cNvPr id="3" name="Content Placeholder 2"/>
          <p:cNvSpPr>
            <a:spLocks noGrp="1"/>
          </p:cNvSpPr>
          <p:nvPr>
            <p:ph idx="1"/>
          </p:nvPr>
        </p:nvSpPr>
        <p:spPr>
          <a:xfrm>
            <a:off x="3962399" y="990599"/>
            <a:ext cx="4953001" cy="5105401"/>
          </a:xfrm>
        </p:spPr>
        <p:txBody>
          <a:bodyPr>
            <a:noAutofit/>
          </a:bodyPr>
          <a:lstStyle/>
          <a:p>
            <a:r>
              <a:rPr lang="en-US" sz="2200" dirty="0" smtClean="0"/>
              <a:t>Hippies used hallucinogenic drugs to raise consciousness and “expand their minds”</a:t>
            </a:r>
          </a:p>
          <a:p>
            <a:pPr lvl="1"/>
            <a:r>
              <a:rPr lang="en-US" sz="2000" dirty="0" smtClean="0"/>
              <a:t>Marijuana, LSD, “Magic Mushrooms,” and mescaline</a:t>
            </a:r>
          </a:p>
          <a:p>
            <a:r>
              <a:rPr lang="en-US" sz="2200" dirty="0" smtClean="0"/>
              <a:t>LSD first developed by the federal government  as a potential mind control weapon in the Cold War</a:t>
            </a:r>
          </a:p>
          <a:p>
            <a:r>
              <a:rPr lang="en-US" sz="2200" dirty="0" smtClean="0">
                <a:hlinkClick r:id="rId2"/>
              </a:rPr>
              <a:t>Dr</a:t>
            </a:r>
            <a:r>
              <a:rPr lang="en-US" sz="2200" dirty="0">
                <a:hlinkClick r:id="rId2"/>
              </a:rPr>
              <a:t>. Timothy </a:t>
            </a:r>
            <a:r>
              <a:rPr lang="en-US" sz="2200" dirty="0" smtClean="0">
                <a:hlinkClick r:id="rId2"/>
              </a:rPr>
              <a:t>Leary</a:t>
            </a:r>
            <a:r>
              <a:rPr lang="en-US" sz="2200" dirty="0" smtClean="0"/>
              <a:t>: </a:t>
            </a:r>
            <a:r>
              <a:rPr lang="en-US" sz="2200" dirty="0"/>
              <a:t> </a:t>
            </a:r>
            <a:r>
              <a:rPr lang="en-US" sz="2200" dirty="0" smtClean="0"/>
              <a:t>Proponent of LSD;  conducted experiments using LSD in psychotherapy at</a:t>
            </a:r>
            <a:r>
              <a:rPr lang="en-US" sz="2200" dirty="0"/>
              <a:t> Harvard </a:t>
            </a:r>
            <a:r>
              <a:rPr lang="en-US" sz="2200" dirty="0" smtClean="0"/>
              <a:t>University.</a:t>
            </a:r>
          </a:p>
          <a:p>
            <a:pPr lvl="1"/>
            <a:r>
              <a:rPr lang="en-US" sz="2000" i="1" dirty="0" smtClean="0"/>
              <a:t>“Tune in, turn on, drop out” </a:t>
            </a:r>
            <a:r>
              <a:rPr lang="en-US" sz="2000" dirty="0" smtClean="0"/>
              <a:t>as a motto for the hippie culture.</a:t>
            </a:r>
          </a:p>
        </p:txBody>
      </p:sp>
      <p:pic>
        <p:nvPicPr>
          <p:cNvPr id="14340" name="Picture 4" descr="http://media-cache-lt0.pinterest.com/736x/b5/8c/6e/b58c6e0dc404f113b91a10cd66bb80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1782" y="1358611"/>
            <a:ext cx="34671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http://images.all-free-download.com/images/graphiclarge/pot_leaf_140348.jpg"/>
          <p:cNvPicPr>
            <a:picLocks noChangeAspect="1" noChangeArrowheads="1"/>
          </p:cNvPicPr>
          <p:nvPr/>
        </p:nvPicPr>
        <p:blipFill rotWithShape="1">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r="2419" b="2823"/>
          <a:stretch/>
        </p:blipFill>
        <p:spPr bwMode="auto">
          <a:xfrm rot="1013716">
            <a:off x="2236450" y="1015989"/>
            <a:ext cx="1895751" cy="1887891"/>
          </a:xfrm>
          <a:prstGeom prst="rect">
            <a:avLst/>
          </a:prstGeom>
          <a:noFill/>
          <a:extLst>
            <a:ext uri="{909E8E84-426E-40DD-AFC4-6F175D3DCCD1}">
              <a14:hiddenFill xmlns:a14="http://schemas.microsoft.com/office/drawing/2010/main">
                <a:solidFill>
                  <a:srgbClr val="FFFFFF"/>
                </a:solidFill>
              </a14:hiddenFill>
            </a:ext>
          </a:extLst>
        </p:spPr>
      </p:pic>
      <p:pic>
        <p:nvPicPr>
          <p:cNvPr id="14350" name="Picture 14" descr="http://www.onthisdeity.com/wp-content/uploads/2011/05/tumblr_l53jiudIk81qauw77o1_5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1219200"/>
            <a:ext cx="2175164" cy="2175164"/>
          </a:xfrm>
          <a:prstGeom prst="ellipse">
            <a:avLst/>
          </a:prstGeom>
          <a:ln w="635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302247" y="5934670"/>
            <a:ext cx="8539518"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uhaus 93" pitchFamily="82" charset="0"/>
              </a:rPr>
              <a:t>Tune In, Turn On, Drop Out</a:t>
            </a:r>
            <a:endParaRPr lang="en-US" sz="5400"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uhaus 93" pitchFamily="82" charset="0"/>
            </a:endParaRPr>
          </a:p>
        </p:txBody>
      </p:sp>
    </p:spTree>
    <p:extLst>
      <p:ext uri="{BB962C8B-B14F-4D97-AF65-F5344CB8AC3E}">
        <p14:creationId xmlns:p14="http://schemas.microsoft.com/office/powerpoint/2010/main" val="29672329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4038600" cy="924475"/>
          </a:xfrm>
        </p:spPr>
        <p:txBody>
          <a:bodyPr/>
          <a:lstStyle/>
          <a:p>
            <a:pPr algn="ctr"/>
            <a:r>
              <a:rPr lang="en-US" sz="4000" dirty="0" smtClean="0"/>
              <a:t>Communes</a:t>
            </a:r>
            <a:endParaRPr lang="en-US" sz="4000" dirty="0"/>
          </a:p>
        </p:txBody>
      </p:sp>
      <p:sp>
        <p:nvSpPr>
          <p:cNvPr id="3" name="Content Placeholder 2"/>
          <p:cNvSpPr>
            <a:spLocks noGrp="1"/>
          </p:cNvSpPr>
          <p:nvPr>
            <p:ph idx="1"/>
          </p:nvPr>
        </p:nvSpPr>
        <p:spPr>
          <a:xfrm>
            <a:off x="228601" y="1143000"/>
            <a:ext cx="3962400" cy="5547881"/>
          </a:xfrm>
        </p:spPr>
        <p:txBody>
          <a:bodyPr>
            <a:noAutofit/>
          </a:bodyPr>
          <a:lstStyle/>
          <a:p>
            <a:r>
              <a:rPr lang="en-US" sz="2400" dirty="0" smtClean="0"/>
              <a:t>Utopian communities looking to break from traditional society.</a:t>
            </a:r>
          </a:p>
          <a:p>
            <a:r>
              <a:rPr lang="en-US" sz="2400" dirty="0" smtClean="0"/>
              <a:t>The Farm was the most well-known hippie commune, created by 300 San Francisco hippies in rural Tennessee.  </a:t>
            </a:r>
          </a:p>
          <a:p>
            <a:r>
              <a:rPr lang="en-US" sz="2400" dirty="0" smtClean="0"/>
              <a:t>Still a functioning commune, </a:t>
            </a:r>
            <a:r>
              <a:rPr lang="en-US" sz="2400" dirty="0"/>
              <a:t>based on principles of </a:t>
            </a:r>
            <a:r>
              <a:rPr lang="en-US" sz="2400" dirty="0" smtClean="0"/>
              <a:t>nonviolence and </a:t>
            </a:r>
            <a:r>
              <a:rPr lang="en-US" sz="2400" dirty="0"/>
              <a:t>respect for the </a:t>
            </a:r>
            <a:r>
              <a:rPr lang="en-US" sz="2400" dirty="0" smtClean="0"/>
              <a:t>Earth.</a:t>
            </a:r>
          </a:p>
          <a:p>
            <a:endParaRPr lang="en-US" sz="2400" dirty="0" smtClean="0"/>
          </a:p>
          <a:p>
            <a:r>
              <a:rPr lang="en-US" sz="2400" dirty="0" smtClean="0">
                <a:solidFill>
                  <a:schemeClr val="bg1"/>
                </a:solidFill>
                <a:hlinkClick r:id="rId2"/>
              </a:rPr>
              <a:t>Jonestown</a:t>
            </a:r>
            <a:endParaRPr lang="en-US" sz="2400" dirty="0">
              <a:solidFill>
                <a:schemeClr val="bg1"/>
              </a:solidFill>
            </a:endParaRPr>
          </a:p>
        </p:txBody>
      </p:sp>
      <p:pic>
        <p:nvPicPr>
          <p:cNvPr id="6148" name="Picture 4" descr="http://24.media.tumblr.com/tumblr_lzoupuSWLu1rpim0ao1_5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147205"/>
            <a:ext cx="4762500" cy="65436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6872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PaintStrokes/>
                    </a14:imgEffect>
                  </a14:imgLayer>
                </a14:imgProps>
              </a:ext>
            </a:extLst>
          </a:blip>
          <a:srcRect l="5556" r="5556"/>
          <a:stretch/>
        </p:blipFill>
        <p:spPr>
          <a:xfrm>
            <a:off x="0" y="0"/>
            <a:ext cx="9144000" cy="6858000"/>
          </a:xfrm>
          <a:prstGeom prst="rect">
            <a:avLst/>
          </a:prstGeom>
        </p:spPr>
      </p:pic>
      <p:sp>
        <p:nvSpPr>
          <p:cNvPr id="2" name="Title 1"/>
          <p:cNvSpPr>
            <a:spLocks noGrp="1"/>
          </p:cNvSpPr>
          <p:nvPr>
            <p:ph type="title"/>
          </p:nvPr>
        </p:nvSpPr>
        <p:spPr/>
        <p:txBody>
          <a:bodyPr>
            <a:normAutofit/>
          </a:bodyPr>
          <a:lstStyle/>
          <a:p>
            <a:pPr algn="ctr"/>
            <a:r>
              <a:rPr lang="en-US" sz="4000" dirty="0" smtClean="0">
                <a:solidFill>
                  <a:srgbClr val="000000"/>
                </a:solidFill>
              </a:rPr>
              <a:t>Religion</a:t>
            </a:r>
            <a:endParaRPr lang="en-US" sz="4000" dirty="0">
              <a:solidFill>
                <a:srgbClr val="000000"/>
              </a:solidFill>
            </a:endParaRPr>
          </a:p>
        </p:txBody>
      </p:sp>
      <p:sp>
        <p:nvSpPr>
          <p:cNvPr id="3" name="Content Placeholder 2"/>
          <p:cNvSpPr>
            <a:spLocks noGrp="1"/>
          </p:cNvSpPr>
          <p:nvPr>
            <p:ph idx="1"/>
          </p:nvPr>
        </p:nvSpPr>
        <p:spPr>
          <a:xfrm>
            <a:off x="685800" y="1447800"/>
            <a:ext cx="7772400" cy="4800600"/>
          </a:xfrm>
        </p:spPr>
        <p:txBody>
          <a:bodyPr>
            <a:noAutofit/>
          </a:bodyPr>
          <a:lstStyle/>
          <a:p>
            <a:pPr indent="-342900"/>
            <a:r>
              <a:rPr lang="en-US" sz="2800" dirty="0" smtClean="0">
                <a:solidFill>
                  <a:schemeClr val="bg1"/>
                </a:solidFill>
              </a:rPr>
              <a:t>Many members of the counterculture embraced spirituality and alternative religions</a:t>
            </a:r>
          </a:p>
          <a:p>
            <a:pPr lvl="1"/>
            <a:r>
              <a:rPr lang="en-US" sz="2400" dirty="0">
                <a:solidFill>
                  <a:schemeClr val="bg1"/>
                </a:solidFill>
              </a:rPr>
              <a:t>Astrology </a:t>
            </a:r>
          </a:p>
          <a:p>
            <a:pPr lvl="1"/>
            <a:r>
              <a:rPr lang="en-US" sz="2400" dirty="0" smtClean="0">
                <a:solidFill>
                  <a:schemeClr val="bg1"/>
                </a:solidFill>
              </a:rPr>
              <a:t>Eastern </a:t>
            </a:r>
            <a:r>
              <a:rPr lang="en-US" sz="2400" dirty="0">
                <a:solidFill>
                  <a:schemeClr val="bg1"/>
                </a:solidFill>
              </a:rPr>
              <a:t>religions</a:t>
            </a:r>
          </a:p>
          <a:p>
            <a:pPr lvl="1"/>
            <a:r>
              <a:rPr lang="en-US" sz="2400" dirty="0">
                <a:solidFill>
                  <a:schemeClr val="bg1"/>
                </a:solidFill>
              </a:rPr>
              <a:t>New forms of </a:t>
            </a:r>
            <a:r>
              <a:rPr lang="en-US" sz="2400" dirty="0" smtClean="0">
                <a:solidFill>
                  <a:schemeClr val="bg1"/>
                </a:solidFill>
              </a:rPr>
              <a:t>Christianity</a:t>
            </a:r>
          </a:p>
          <a:p>
            <a:pPr indent="-342900"/>
            <a:r>
              <a:rPr lang="en-US" sz="2800" dirty="0" smtClean="0">
                <a:solidFill>
                  <a:schemeClr val="bg1"/>
                </a:solidFill>
              </a:rPr>
              <a:t>Religious groups centered around authoritarian leaders</a:t>
            </a:r>
          </a:p>
          <a:p>
            <a:pPr lvl="1"/>
            <a:r>
              <a:rPr lang="en-US" sz="2400" dirty="0" smtClean="0">
                <a:solidFill>
                  <a:schemeClr val="bg1"/>
                </a:solidFill>
              </a:rPr>
              <a:t>Parental figure and extended families</a:t>
            </a:r>
            <a:endParaRPr lang="en-US" sz="2400" dirty="0">
              <a:solidFill>
                <a:schemeClr val="bg1"/>
              </a:solidFill>
            </a:endParaRPr>
          </a:p>
          <a:p>
            <a:pPr lvl="1"/>
            <a:r>
              <a:rPr lang="en-US" sz="2400" dirty="0">
                <a:solidFill>
                  <a:schemeClr val="bg1"/>
                </a:solidFill>
              </a:rPr>
              <a:t>Cult-like</a:t>
            </a:r>
            <a:endParaRPr lang="en-US" sz="2000" dirty="0">
              <a:solidFill>
                <a:schemeClr val="bg1"/>
              </a:solidFill>
            </a:endParaRPr>
          </a:p>
        </p:txBody>
      </p:sp>
      <p:pic>
        <p:nvPicPr>
          <p:cNvPr id="6" name="Picture 5"/>
          <p:cNvPicPr>
            <a:picLocks noChangeAspect="1"/>
          </p:cNvPicPr>
          <p:nvPr/>
        </p:nvPicPr>
        <p:blipFill>
          <a:blip r:embed="rId4"/>
          <a:stretch>
            <a:fillRect/>
          </a:stretch>
        </p:blipFill>
        <p:spPr>
          <a:xfrm>
            <a:off x="6705600" y="4572000"/>
            <a:ext cx="2057400" cy="205740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585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RELIGION</a:t>
            </a:r>
            <a:endParaRPr lang="en-US" dirty="0"/>
          </a:p>
        </p:txBody>
      </p:sp>
      <p:sp>
        <p:nvSpPr>
          <p:cNvPr id="3" name="Content Placeholder 2"/>
          <p:cNvSpPr>
            <a:spLocks noGrp="1"/>
          </p:cNvSpPr>
          <p:nvPr>
            <p:ph idx="1"/>
          </p:nvPr>
        </p:nvSpPr>
        <p:spPr>
          <a:xfrm>
            <a:off x="685800" y="1447800"/>
            <a:ext cx="4572000" cy="3886201"/>
          </a:xfrm>
        </p:spPr>
        <p:txBody>
          <a:bodyPr>
            <a:normAutofit fontScale="92500" lnSpcReduction="10000"/>
          </a:bodyPr>
          <a:lstStyle/>
          <a:p>
            <a:pPr marL="0" indent="-34290">
              <a:buNone/>
            </a:pPr>
            <a:r>
              <a:rPr lang="en-US" sz="3200" u="sng" dirty="0"/>
              <a:t>Unification Church: </a:t>
            </a:r>
          </a:p>
          <a:p>
            <a:r>
              <a:rPr lang="en-US" sz="3200" dirty="0" smtClean="0"/>
              <a:t>Founded by Rev. Sun </a:t>
            </a:r>
            <a:r>
              <a:rPr lang="en-US" sz="3200" dirty="0" err="1" smtClean="0"/>
              <a:t>Myung</a:t>
            </a:r>
            <a:r>
              <a:rPr lang="en-US" sz="3200" dirty="0" smtClean="0"/>
              <a:t> Moon</a:t>
            </a:r>
          </a:p>
          <a:p>
            <a:r>
              <a:rPr lang="en-US" sz="3200" dirty="0" smtClean="0"/>
              <a:t>Members called “Moonies”</a:t>
            </a:r>
          </a:p>
          <a:p>
            <a:r>
              <a:rPr lang="en-US" sz="3200" dirty="0" smtClean="0"/>
              <a:t>Consider Moon to be the new Messiah and seek to create Heaven on Earth through world peace</a:t>
            </a:r>
          </a:p>
          <a:p>
            <a:pPr marL="365760" lvl="1" indent="0">
              <a:buNone/>
            </a:pPr>
            <a:endParaRPr lang="en-US" dirty="0"/>
          </a:p>
          <a:p>
            <a:endParaRPr lang="en-US" dirty="0"/>
          </a:p>
        </p:txBody>
      </p:sp>
      <p:pic>
        <p:nvPicPr>
          <p:cNvPr id="4" name="Picture 3"/>
          <p:cNvPicPr>
            <a:picLocks noChangeAspect="1"/>
          </p:cNvPicPr>
          <p:nvPr/>
        </p:nvPicPr>
        <p:blipFill>
          <a:blip r:embed="rId2"/>
          <a:stretch>
            <a:fillRect/>
          </a:stretch>
        </p:blipFill>
        <p:spPr>
          <a:xfrm>
            <a:off x="5540210" y="609600"/>
            <a:ext cx="2130590" cy="31727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rotWithShape="1">
          <a:blip r:embed="rId3"/>
          <a:srcRect b="5748"/>
          <a:stretch/>
        </p:blipFill>
        <p:spPr>
          <a:xfrm>
            <a:off x="6605505" y="3594370"/>
            <a:ext cx="2336800" cy="22984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365794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Religion</a:t>
            </a:r>
            <a:endParaRPr lang="en-US" dirty="0"/>
          </a:p>
        </p:txBody>
      </p:sp>
      <p:sp>
        <p:nvSpPr>
          <p:cNvPr id="3" name="Content Placeholder 2"/>
          <p:cNvSpPr>
            <a:spLocks noGrp="1"/>
          </p:cNvSpPr>
          <p:nvPr>
            <p:ph idx="1"/>
          </p:nvPr>
        </p:nvSpPr>
        <p:spPr>
          <a:xfrm>
            <a:off x="4443216" y="457200"/>
            <a:ext cx="4572000" cy="5410200"/>
          </a:xfrm>
        </p:spPr>
        <p:txBody>
          <a:bodyPr>
            <a:normAutofit fontScale="92500" lnSpcReduction="10000"/>
          </a:bodyPr>
          <a:lstStyle/>
          <a:p>
            <a:pPr marL="0" indent="-34290">
              <a:buNone/>
            </a:pPr>
            <a:r>
              <a:rPr lang="en-US" sz="3000" u="sng" dirty="0"/>
              <a:t>The Hare Krishna movement: </a:t>
            </a:r>
          </a:p>
          <a:p>
            <a:r>
              <a:rPr lang="en-US" sz="3000" dirty="0" smtClean="0"/>
              <a:t>Branch of Hinduism; worship the god Krishna</a:t>
            </a:r>
          </a:p>
          <a:p>
            <a:r>
              <a:rPr lang="en-US" sz="3000" dirty="0" smtClean="0"/>
              <a:t>Repeat the mantra </a:t>
            </a:r>
            <a:r>
              <a:rPr lang="en-US" sz="3000" i="1" dirty="0" smtClean="0"/>
              <a:t>Hare Krishna</a:t>
            </a:r>
            <a:endParaRPr lang="en-US" sz="3000" i="1" dirty="0"/>
          </a:p>
          <a:p>
            <a:r>
              <a:rPr lang="en-US" sz="3000" dirty="0" smtClean="0"/>
              <a:t>First </a:t>
            </a:r>
            <a:r>
              <a:rPr lang="en-US" sz="3000" dirty="0"/>
              <a:t>converts were hippies in New York </a:t>
            </a:r>
            <a:r>
              <a:rPr lang="en-US" sz="3000" dirty="0" smtClean="0"/>
              <a:t>City</a:t>
            </a:r>
          </a:p>
          <a:p>
            <a:pPr lvl="1"/>
            <a:r>
              <a:rPr lang="en-US" sz="2600" dirty="0" smtClean="0"/>
              <a:t>Shaved </a:t>
            </a:r>
            <a:r>
              <a:rPr lang="en-US" sz="2600" dirty="0"/>
              <a:t>their heads and adopted Indian clothing as signs of membership. </a:t>
            </a:r>
            <a:endParaRPr lang="en-US" sz="2600" dirty="0" smtClean="0"/>
          </a:p>
          <a:p>
            <a:pPr lvl="1"/>
            <a:r>
              <a:rPr lang="en-US" sz="2600" dirty="0"/>
              <a:t>C</a:t>
            </a:r>
            <a:r>
              <a:rPr lang="en-US" sz="2600" dirty="0" smtClean="0"/>
              <a:t>hant </a:t>
            </a:r>
            <a:r>
              <a:rPr lang="en-US" sz="2600" dirty="0"/>
              <a:t>and </a:t>
            </a:r>
            <a:r>
              <a:rPr lang="en-US" sz="2600" dirty="0" smtClean="0"/>
              <a:t>dance in public </a:t>
            </a:r>
            <a:r>
              <a:rPr lang="en-US" sz="2600" dirty="0"/>
              <a:t>(a practice called </a:t>
            </a:r>
            <a:r>
              <a:rPr lang="en-US" sz="2600" i="1" dirty="0" err="1"/>
              <a:t>kirtan</a:t>
            </a:r>
            <a:r>
              <a:rPr lang="en-US" sz="2600" dirty="0"/>
              <a:t>) and </a:t>
            </a:r>
            <a:r>
              <a:rPr lang="en-US" sz="2600" dirty="0" smtClean="0"/>
              <a:t>sold religious texts in airports.</a:t>
            </a:r>
            <a:endParaRPr lang="en-US" sz="2600" dirty="0"/>
          </a:p>
          <a:p>
            <a:pPr marL="365760" lvl="1" indent="0">
              <a:buNone/>
            </a:pPr>
            <a:endParaRPr lang="en-US" dirty="0"/>
          </a:p>
          <a:p>
            <a:endParaRPr lang="en-US" dirty="0"/>
          </a:p>
        </p:txBody>
      </p:sp>
      <p:pic>
        <p:nvPicPr>
          <p:cNvPr id="1032" name="Picture 8" descr="http://img.mako.co.il/2009/04/05/31270.jpg"/>
          <p:cNvPicPr>
            <a:picLocks noChangeAspect="1" noChangeArrowheads="1"/>
          </p:cNvPicPr>
          <p:nvPr/>
        </p:nvPicPr>
        <p:blipFill rotWithShape="1">
          <a:blip r:embed="rId2">
            <a:extLst>
              <a:ext uri="{28A0092B-C50C-407E-A947-70E740481C1C}">
                <a14:useLocalDpi xmlns:a14="http://schemas.microsoft.com/office/drawing/2010/main" val="0"/>
              </a:ext>
            </a:extLst>
          </a:blip>
          <a:srcRect b="6119"/>
          <a:stretch/>
        </p:blipFill>
        <p:spPr bwMode="auto">
          <a:xfrm rot="21383217">
            <a:off x="392808" y="3633146"/>
            <a:ext cx="4152900" cy="29240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http://www.has.vcu.edu/wrs/Pics/ISKCON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905">
            <a:off x="254000" y="1333392"/>
            <a:ext cx="3848100" cy="22955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8708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 name="Picture 10" descr="File:Hairposter.jpg">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218"/>
          <a:stretch/>
        </p:blipFill>
        <p:spPr bwMode="auto">
          <a:xfrm>
            <a:off x="6591207" y="3438525"/>
            <a:ext cx="2352767" cy="32718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228600"/>
            <a:ext cx="6775738" cy="924475"/>
          </a:xfrm>
        </p:spPr>
        <p:txBody>
          <a:bodyPr/>
          <a:lstStyle/>
          <a:p>
            <a:pPr algn="ctr"/>
            <a:r>
              <a:rPr lang="en-US" sz="4000" dirty="0" smtClean="0"/>
              <a:t>Media and Art</a:t>
            </a:r>
            <a:endParaRPr lang="en-US" sz="4000" dirty="0"/>
          </a:p>
        </p:txBody>
      </p:sp>
      <p:sp>
        <p:nvSpPr>
          <p:cNvPr id="3" name="Content Placeholder 2"/>
          <p:cNvSpPr>
            <a:spLocks noGrp="1"/>
          </p:cNvSpPr>
          <p:nvPr>
            <p:ph sz="quarter" idx="13"/>
          </p:nvPr>
        </p:nvSpPr>
        <p:spPr>
          <a:xfrm>
            <a:off x="228600" y="1295400"/>
            <a:ext cx="4648200" cy="2743200"/>
          </a:xfrm>
        </p:spPr>
        <p:txBody>
          <a:bodyPr>
            <a:normAutofit/>
          </a:bodyPr>
          <a:lstStyle/>
          <a:p>
            <a:r>
              <a:rPr lang="en-US" sz="2400" dirty="0" smtClean="0"/>
              <a:t>Underground newspapers and magazines; e.g. </a:t>
            </a:r>
            <a:r>
              <a:rPr lang="en-US" sz="2400" i="1" dirty="0" smtClean="0"/>
              <a:t>Rolling Stone</a:t>
            </a:r>
          </a:p>
          <a:p>
            <a:r>
              <a:rPr lang="en-US" sz="2400" dirty="0" smtClean="0"/>
              <a:t>Counterculture art was highly influenced by Dada </a:t>
            </a:r>
          </a:p>
          <a:p>
            <a:pPr lvl="1"/>
            <a:r>
              <a:rPr lang="en-US" sz="2000" dirty="0" smtClean="0"/>
              <a:t>Avant-garde and Anti-Art genres.</a:t>
            </a:r>
          </a:p>
          <a:p>
            <a:pPr lvl="1"/>
            <a:r>
              <a:rPr lang="en-US" sz="2000" dirty="0" smtClean="0"/>
              <a:t>Andy Warhol and Pop Art</a:t>
            </a:r>
          </a:p>
        </p:txBody>
      </p:sp>
      <p:sp>
        <p:nvSpPr>
          <p:cNvPr id="5" name="Content Placeholder 4"/>
          <p:cNvSpPr>
            <a:spLocks noGrp="1"/>
          </p:cNvSpPr>
          <p:nvPr>
            <p:ph sz="quarter" idx="14"/>
          </p:nvPr>
        </p:nvSpPr>
        <p:spPr>
          <a:xfrm>
            <a:off x="228600" y="3733800"/>
            <a:ext cx="6172200" cy="2824162"/>
          </a:xfrm>
        </p:spPr>
        <p:txBody>
          <a:bodyPr>
            <a:normAutofit/>
          </a:bodyPr>
          <a:lstStyle/>
          <a:p>
            <a:r>
              <a:rPr lang="en-US" sz="2400" i="1" dirty="0" smtClean="0"/>
              <a:t>Hair </a:t>
            </a:r>
            <a:r>
              <a:rPr lang="en-US" sz="2400" i="1" dirty="0"/>
              <a:t>- The American Tribal Love-Rock Musical: </a:t>
            </a:r>
            <a:r>
              <a:rPr lang="en-US" sz="2400" dirty="0" smtClean="0"/>
              <a:t>First musical to use rock and roll music; exemplifies </a:t>
            </a:r>
            <a:r>
              <a:rPr lang="en-US" sz="2400" dirty="0"/>
              <a:t>the hippie </a:t>
            </a:r>
            <a:r>
              <a:rPr lang="en-US" sz="2400" dirty="0" smtClean="0"/>
              <a:t>counterculture anti-war movement 1960s</a:t>
            </a:r>
            <a:r>
              <a:rPr lang="en-US" sz="2400" dirty="0"/>
              <a:t>.</a:t>
            </a:r>
          </a:p>
        </p:txBody>
      </p:sp>
      <p:pic>
        <p:nvPicPr>
          <p:cNvPr id="5126" name="Picture 6" descr="https://encrypted-tbn0.gstatic.com/images?q=tbn:ANd9GcRIbEt_e2ZlerM5oXAl_za2eufAlHFM2V_BQddHUUcXibKJDPIha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8473" y="1295400"/>
            <a:ext cx="2133600" cy="21431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128" name="Picture 8" descr="http://www.searchingforagem.com/1960s/1960s_Pictures/Esaw1.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r="66441"/>
          <a:stretch/>
        </p:blipFill>
        <p:spPr bwMode="auto">
          <a:xfrm>
            <a:off x="7004338" y="152400"/>
            <a:ext cx="1939636" cy="2690884"/>
          </a:xfrm>
          <a:prstGeom prst="ellipse">
            <a:avLst/>
          </a:prstGeom>
          <a:ln w="63500" cap="rnd">
            <a:noFill/>
          </a:ln>
          <a:effectLst>
            <a:innerShdw blurRad="114300">
              <a:prstClr val="black"/>
            </a:inn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0246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le:Eric Burdon &amp; the Anima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389" y="3839936"/>
            <a:ext cx="2082800" cy="2789464"/>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7176" name="Picture 8" descr="http://images4.fanpop.com/image/photos/17800000/The-Rolling-Stones-1960s-music-17814827-420-37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5291" y="2895600"/>
            <a:ext cx="2833109" cy="25295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66800" y="228600"/>
            <a:ext cx="7753558" cy="924475"/>
          </a:xfrm>
        </p:spPr>
        <p:txBody>
          <a:bodyPr/>
          <a:lstStyle/>
          <a:p>
            <a:pPr algn="r"/>
            <a:r>
              <a:rPr lang="en-US" sz="4000" dirty="0" smtClean="0"/>
              <a:t>Music</a:t>
            </a:r>
            <a:endParaRPr lang="en-US" sz="4000" dirty="0"/>
          </a:p>
        </p:txBody>
      </p:sp>
      <p:sp>
        <p:nvSpPr>
          <p:cNvPr id="3" name="Content Placeholder 2"/>
          <p:cNvSpPr>
            <a:spLocks noGrp="1"/>
          </p:cNvSpPr>
          <p:nvPr>
            <p:ph idx="1"/>
          </p:nvPr>
        </p:nvSpPr>
        <p:spPr>
          <a:xfrm>
            <a:off x="4953000" y="1135358"/>
            <a:ext cx="3962400" cy="4808242"/>
          </a:xfrm>
        </p:spPr>
        <p:txBody>
          <a:bodyPr>
            <a:normAutofit fontScale="92500" lnSpcReduction="10000"/>
          </a:bodyPr>
          <a:lstStyle/>
          <a:p>
            <a:r>
              <a:rPr lang="en-US" sz="2800" dirty="0" smtClean="0"/>
              <a:t>Folk Music revival:  Highly </a:t>
            </a:r>
            <a:r>
              <a:rPr lang="en-US" sz="2800" dirty="0"/>
              <a:t>involved in the civil rights and free speech movements</a:t>
            </a:r>
          </a:p>
          <a:p>
            <a:pPr lvl="1"/>
            <a:r>
              <a:rPr lang="en-US" sz="2400" dirty="0" smtClean="0"/>
              <a:t>Bob Dylan, Joan Baez, and Peter, Paul &amp; Mary</a:t>
            </a:r>
          </a:p>
          <a:p>
            <a:r>
              <a:rPr lang="en-US" sz="2800" dirty="0" smtClean="0"/>
              <a:t>The British Invasion: Influenced by the folk music scene and early rock and roll</a:t>
            </a:r>
          </a:p>
          <a:p>
            <a:pPr lvl="1"/>
            <a:r>
              <a:rPr lang="en-US" sz="2400" dirty="0" smtClean="0"/>
              <a:t>The Rolling Stones, The Animals, The Who, Herman’s Hermits, Manfred Mann</a:t>
            </a:r>
          </a:p>
          <a:p>
            <a:endParaRPr lang="en-US" dirty="0"/>
          </a:p>
        </p:txBody>
      </p:sp>
      <p:pic>
        <p:nvPicPr>
          <p:cNvPr id="7172" name="Picture 4" descr="http://4.bp.blogspot.com/_nF55wr97u_4/S-PpNo7olhI/AAAAAAAAADw/rp-tNFhVkBM/s1600/dylan-bob-photo-bob-dylan-and-joan-baez-6206417.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689" y="1524000"/>
            <a:ext cx="2577812" cy="20164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4" name="Picture 6" descr="http://img2-1.timeinc.net/people/i/2009/news/090928/mary-travers.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671"/>
          <a:stretch/>
        </p:blipFill>
        <p:spPr bwMode="auto">
          <a:xfrm>
            <a:off x="2362200" y="76200"/>
            <a:ext cx="2616200" cy="18705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3583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432" y="304800"/>
            <a:ext cx="7125113" cy="924475"/>
          </a:xfrm>
        </p:spPr>
        <p:txBody>
          <a:bodyPr/>
          <a:lstStyle/>
          <a:p>
            <a:r>
              <a:rPr lang="en-US" sz="4800" dirty="0" err="1" smtClean="0"/>
              <a:t>Beatlemania</a:t>
            </a:r>
            <a:r>
              <a:rPr lang="en-US" sz="4800" dirty="0" smtClean="0"/>
              <a:t>!</a:t>
            </a:r>
            <a:endParaRPr lang="en-US" sz="4800" dirty="0"/>
          </a:p>
        </p:txBody>
      </p:sp>
      <p:sp>
        <p:nvSpPr>
          <p:cNvPr id="3" name="Content Placeholder 2"/>
          <p:cNvSpPr>
            <a:spLocks noGrp="1"/>
          </p:cNvSpPr>
          <p:nvPr>
            <p:ph idx="1"/>
          </p:nvPr>
        </p:nvSpPr>
        <p:spPr>
          <a:xfrm>
            <a:off x="304800" y="1244463"/>
            <a:ext cx="3657600" cy="5384937"/>
          </a:xfrm>
        </p:spPr>
        <p:txBody>
          <a:bodyPr>
            <a:noAutofit/>
          </a:bodyPr>
          <a:lstStyle/>
          <a:p>
            <a:pPr marL="68580" indent="0">
              <a:buNone/>
            </a:pPr>
            <a:r>
              <a:rPr lang="en-US" sz="2800" dirty="0" smtClean="0"/>
              <a:t>The Beatles came to the United States on February 7, 1964 to perform on the Ed Sullivan Show.  The screams of the audience made much of their performance unable to be heard.</a:t>
            </a:r>
          </a:p>
        </p:txBody>
      </p:sp>
      <p:pic>
        <p:nvPicPr>
          <p:cNvPr id="5" name="Picture 2" descr="http://4.bp.blogspot.com/_FTLsBUhoq0Q/TUpk-k-MTiI/AAAAAAAAAAs/A-7tfz-VbVs/s1600/beatles46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958" t="4040" b="21212"/>
          <a:stretch/>
        </p:blipFill>
        <p:spPr bwMode="auto">
          <a:xfrm>
            <a:off x="4153498" y="3962400"/>
            <a:ext cx="4824248" cy="2514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5364" name="Picture 4" descr="http://blu.stb.s-msn.com/i/E2/776B77E4832C7C7219477A8A440A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9840" y="320566"/>
            <a:ext cx="4247133" cy="333703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42563523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Voices</a:t>
            </a:r>
            <a:endParaRPr lang="en-US" dirty="0"/>
          </a:p>
        </p:txBody>
      </p:sp>
      <p:sp>
        <p:nvSpPr>
          <p:cNvPr id="3" name="Text Placeholder 2"/>
          <p:cNvSpPr>
            <a:spLocks noGrp="1"/>
          </p:cNvSpPr>
          <p:nvPr>
            <p:ph type="body" idx="1"/>
          </p:nvPr>
        </p:nvSpPr>
        <p:spPr/>
        <p:txBody>
          <a:bodyPr/>
          <a:lstStyle/>
          <a:p>
            <a:r>
              <a:rPr lang="en-US" dirty="0" smtClean="0"/>
              <a:t>The Free Speech Movement</a:t>
            </a:r>
            <a:endParaRPr lang="en-US" dirty="0"/>
          </a:p>
        </p:txBody>
      </p:sp>
    </p:spTree>
    <p:extLst>
      <p:ext uri="{BB962C8B-B14F-4D97-AF65-F5344CB8AC3E}">
        <p14:creationId xmlns:p14="http://schemas.microsoft.com/office/powerpoint/2010/main" val="21406448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228600"/>
            <a:ext cx="7125113" cy="924475"/>
          </a:xfrm>
        </p:spPr>
        <p:txBody>
          <a:bodyPr/>
          <a:lstStyle/>
          <a:p>
            <a:r>
              <a:rPr lang="en-US" sz="4000" dirty="0" smtClean="0"/>
              <a:t>The </a:t>
            </a:r>
            <a:r>
              <a:rPr lang="en-US" sz="4000" dirty="0" err="1" smtClean="0"/>
              <a:t>Fab</a:t>
            </a:r>
            <a:r>
              <a:rPr lang="en-US" sz="4000" dirty="0" smtClean="0"/>
              <a:t> Four Evolves</a:t>
            </a:r>
            <a:endParaRPr lang="en-US" sz="4000" dirty="0"/>
          </a:p>
        </p:txBody>
      </p:sp>
      <p:pic>
        <p:nvPicPr>
          <p:cNvPr id="1026" name="Picture 2" descr="http://abeatlesrevolution.com/wp-content/uploads/2010/11/sgt-pepper4.jpg"/>
          <p:cNvPicPr>
            <a:picLocks noChangeAspect="1" noChangeArrowheads="1"/>
          </p:cNvPicPr>
          <p:nvPr/>
        </p:nvPicPr>
        <p:blipFill>
          <a:blip r:embed="rId2" cstate="print"/>
          <a:srcRect/>
          <a:stretch>
            <a:fillRect/>
          </a:stretch>
        </p:blipFill>
        <p:spPr bwMode="auto">
          <a:xfrm>
            <a:off x="3124201" y="1143000"/>
            <a:ext cx="2755084" cy="2667000"/>
          </a:xfrm>
          <a:prstGeom prst="rect">
            <a:avLst/>
          </a:prstGeom>
          <a:ln>
            <a:noFill/>
          </a:ln>
          <a:effectLst>
            <a:outerShdw blurRad="292100" dist="139700" dir="2700000" algn="tl" rotWithShape="0">
              <a:srgbClr val="333333">
                <a:alpha val="65000"/>
              </a:srgbClr>
            </a:outerShdw>
          </a:effectLst>
        </p:spPr>
      </p:pic>
      <p:pic>
        <p:nvPicPr>
          <p:cNvPr id="1028" name="Picture 4" descr="http://tlb.hwcdn.net/g5a9r2d3/cds/media/027/761c4dc1dff60/box_1.jpg"/>
          <p:cNvPicPr>
            <a:picLocks noChangeAspect="1" noChangeArrowheads="1"/>
          </p:cNvPicPr>
          <p:nvPr/>
        </p:nvPicPr>
        <p:blipFill>
          <a:blip r:embed="rId3" cstate="print"/>
          <a:srcRect/>
          <a:stretch>
            <a:fillRect/>
          </a:stretch>
        </p:blipFill>
        <p:spPr bwMode="auto">
          <a:xfrm>
            <a:off x="4648200" y="3962400"/>
            <a:ext cx="2667000" cy="2667001"/>
          </a:xfrm>
          <a:prstGeom prst="rect">
            <a:avLst/>
          </a:prstGeom>
          <a:ln>
            <a:noFill/>
          </a:ln>
          <a:effectLst>
            <a:outerShdw blurRad="292100" dist="139700" dir="2700000" algn="tl" rotWithShape="0">
              <a:srgbClr val="333333">
                <a:alpha val="65000"/>
              </a:srgbClr>
            </a:outerShdw>
          </a:effectLst>
        </p:spPr>
      </p:pic>
      <p:pic>
        <p:nvPicPr>
          <p:cNvPr id="1030" name="Picture 6" descr="http://1.bp.blogspot.com/_NGeOXNeQU3k/TUBozhlE1nI/AAAAAAAAAO0/WNLDIQYdfdQ/s1600/The+Beatles+-+Magical+Mystery+Tour.jpg">
            <a:hlinkClick r:id="rId4"/>
          </p:cNvPr>
          <p:cNvPicPr>
            <a:picLocks noChangeAspect="1" noChangeArrowheads="1"/>
          </p:cNvPicPr>
          <p:nvPr/>
        </p:nvPicPr>
        <p:blipFill>
          <a:blip r:embed="rId5" cstate="print"/>
          <a:srcRect/>
          <a:stretch>
            <a:fillRect/>
          </a:stretch>
        </p:blipFill>
        <p:spPr bwMode="auto">
          <a:xfrm>
            <a:off x="6248400" y="1143000"/>
            <a:ext cx="2743200" cy="2689219"/>
          </a:xfrm>
          <a:prstGeom prst="rect">
            <a:avLst/>
          </a:prstGeom>
          <a:ln>
            <a:noFill/>
          </a:ln>
          <a:effectLst>
            <a:outerShdw blurRad="292100" dist="139700" dir="2700000" algn="tl" rotWithShape="0">
              <a:srgbClr val="333333">
                <a:alpha val="65000"/>
              </a:srgbClr>
            </a:outerShdw>
          </a:effectLst>
        </p:spPr>
      </p:pic>
      <p:pic>
        <p:nvPicPr>
          <p:cNvPr id="1032" name="Picture 8" descr="http://www.rockandtheology.com/wp-content/uploads/the-beatles-revolver.jpg"/>
          <p:cNvPicPr>
            <a:picLocks noChangeAspect="1" noChangeArrowheads="1"/>
          </p:cNvPicPr>
          <p:nvPr/>
        </p:nvPicPr>
        <p:blipFill>
          <a:blip r:embed="rId6" cstate="print"/>
          <a:srcRect/>
          <a:stretch>
            <a:fillRect/>
          </a:stretch>
        </p:blipFill>
        <p:spPr bwMode="auto">
          <a:xfrm>
            <a:off x="152401" y="1143000"/>
            <a:ext cx="2675890" cy="2667000"/>
          </a:xfrm>
          <a:prstGeom prst="rect">
            <a:avLst/>
          </a:prstGeom>
          <a:ln>
            <a:noFill/>
          </a:ln>
          <a:effectLst>
            <a:outerShdw blurRad="292100" dist="139700" dir="2700000" algn="tl" rotWithShape="0">
              <a:srgbClr val="333333">
                <a:alpha val="65000"/>
              </a:srgbClr>
            </a:outerShdw>
          </a:effectLst>
        </p:spPr>
      </p:pic>
      <p:pic>
        <p:nvPicPr>
          <p:cNvPr id="1036" name="Picture 12" descr="https://upload.wikimedia.org/wikipedia/commons/2/2a/The_Beatles_album_cover.jpg"/>
          <p:cNvPicPr>
            <a:picLocks noChangeAspect="1" noChangeArrowheads="1"/>
          </p:cNvPicPr>
          <p:nvPr/>
        </p:nvPicPr>
        <p:blipFill>
          <a:blip r:embed="rId7" cstate="print"/>
          <a:srcRect/>
          <a:stretch>
            <a:fillRect/>
          </a:stretch>
        </p:blipFill>
        <p:spPr bwMode="auto">
          <a:xfrm>
            <a:off x="1676400" y="3962400"/>
            <a:ext cx="2667000" cy="2667000"/>
          </a:xfrm>
          <a:prstGeom prst="rect">
            <a:avLst/>
          </a:prstGeom>
          <a:ln>
            <a:noFill/>
          </a:ln>
          <a:effectLst>
            <a:outerShdw blurRad="292100" dist="139700" dir="2700000" algn="tl" rotWithShape="0">
              <a:srgbClr val="333333">
                <a:alpha val="65000"/>
              </a:srgbClr>
            </a:outerShdw>
          </a:effectLst>
        </p:spPr>
      </p:pic>
      <p:pic>
        <p:nvPicPr>
          <p:cNvPr id="1034" name="Picture 10" descr="http://www.beatlesbible.com/wp/media/japan_meet_the_beatles.jpg">
            <a:hlinkClick r:id="rId8"/>
          </p:cNvPr>
          <p:cNvPicPr>
            <a:picLocks noChangeAspect="1" noChangeArrowheads="1"/>
          </p:cNvPicPr>
          <p:nvPr/>
        </p:nvPicPr>
        <p:blipFill>
          <a:blip r:embed="rId9" cstate="print"/>
          <a:srcRect/>
          <a:stretch>
            <a:fillRect/>
          </a:stretch>
        </p:blipFill>
        <p:spPr bwMode="auto">
          <a:xfrm>
            <a:off x="2019301" y="1219200"/>
            <a:ext cx="5105399" cy="51054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034"/>
                                        </p:tgtEl>
                                      </p:cBhvr>
                                    </p:animEffect>
                                    <p:set>
                                      <p:cBhvr>
                                        <p:cTn id="7" dur="1" fill="hold">
                                          <p:stCondLst>
                                            <p:cond delay="999"/>
                                          </p:stCondLst>
                                        </p:cTn>
                                        <p:tgtEl>
                                          <p:spTgt spid="1034"/>
                                        </p:tgtEl>
                                        <p:attrNameLst>
                                          <p:attrName>style.visibility</p:attrName>
                                        </p:attrNameLst>
                                      </p:cBhvr>
                                      <p:to>
                                        <p:strVal val="hidden"/>
                                      </p:to>
                                    </p:se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1032"/>
                                        </p:tgtEl>
                                        <p:attrNameLst>
                                          <p:attrName>style.visibility</p:attrName>
                                        </p:attrNameLst>
                                      </p:cBhvr>
                                      <p:to>
                                        <p:strVal val="visible"/>
                                      </p:to>
                                    </p:set>
                                    <p:anim calcmode="lin" valueType="num">
                                      <p:cBhvr>
                                        <p:cTn id="11" dur="500" fill="hold"/>
                                        <p:tgtEl>
                                          <p:spTgt spid="1032"/>
                                        </p:tgtEl>
                                        <p:attrNameLst>
                                          <p:attrName>ppt_w</p:attrName>
                                        </p:attrNameLst>
                                      </p:cBhvr>
                                      <p:tavLst>
                                        <p:tav tm="0">
                                          <p:val>
                                            <p:fltVal val="0"/>
                                          </p:val>
                                        </p:tav>
                                        <p:tav tm="100000">
                                          <p:val>
                                            <p:strVal val="#ppt_w"/>
                                          </p:val>
                                        </p:tav>
                                      </p:tavLst>
                                    </p:anim>
                                    <p:anim calcmode="lin" valueType="num">
                                      <p:cBhvr>
                                        <p:cTn id="12" dur="500" fill="hold"/>
                                        <p:tgtEl>
                                          <p:spTgt spid="1032"/>
                                        </p:tgtEl>
                                        <p:attrNameLst>
                                          <p:attrName>ppt_h</p:attrName>
                                        </p:attrNameLst>
                                      </p:cBhvr>
                                      <p:tavLst>
                                        <p:tav tm="0">
                                          <p:val>
                                            <p:fltVal val="0"/>
                                          </p:val>
                                        </p:tav>
                                        <p:tav tm="100000">
                                          <p:val>
                                            <p:strVal val="#ppt_h"/>
                                          </p:val>
                                        </p:tav>
                                      </p:tavLst>
                                    </p:anim>
                                    <p:animEffect transition="in" filter="fade">
                                      <p:cBhvr>
                                        <p:cTn id="13" dur="500"/>
                                        <p:tgtEl>
                                          <p:spTgt spid="1032"/>
                                        </p:tgtEl>
                                      </p:cBhvr>
                                    </p:animEffect>
                                  </p:childTnLst>
                                </p:cTn>
                              </p:par>
                            </p:childTnLst>
                          </p:cTn>
                        </p:par>
                        <p:par>
                          <p:cTn id="14" fill="hold">
                            <p:stCondLst>
                              <p:cond delay="1500"/>
                            </p:stCondLst>
                            <p:childTnLst>
                              <p:par>
                                <p:cTn id="15" presetID="53" presetClass="entr" presetSubtype="0"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500" fill="hold"/>
                                        <p:tgtEl>
                                          <p:spTgt spid="1026"/>
                                        </p:tgtEl>
                                        <p:attrNameLst>
                                          <p:attrName>ppt_w</p:attrName>
                                        </p:attrNameLst>
                                      </p:cBhvr>
                                      <p:tavLst>
                                        <p:tav tm="0">
                                          <p:val>
                                            <p:fltVal val="0"/>
                                          </p:val>
                                        </p:tav>
                                        <p:tav tm="100000">
                                          <p:val>
                                            <p:strVal val="#ppt_w"/>
                                          </p:val>
                                        </p:tav>
                                      </p:tavLst>
                                    </p:anim>
                                    <p:anim calcmode="lin" valueType="num">
                                      <p:cBhvr>
                                        <p:cTn id="18" dur="500" fill="hold"/>
                                        <p:tgtEl>
                                          <p:spTgt spid="1026"/>
                                        </p:tgtEl>
                                        <p:attrNameLst>
                                          <p:attrName>ppt_h</p:attrName>
                                        </p:attrNameLst>
                                      </p:cBhvr>
                                      <p:tavLst>
                                        <p:tav tm="0">
                                          <p:val>
                                            <p:fltVal val="0"/>
                                          </p:val>
                                        </p:tav>
                                        <p:tav tm="100000">
                                          <p:val>
                                            <p:strVal val="#ppt_h"/>
                                          </p:val>
                                        </p:tav>
                                      </p:tavLst>
                                    </p:anim>
                                    <p:animEffect transition="in" filter="fade">
                                      <p:cBhvr>
                                        <p:cTn id="19" dur="500"/>
                                        <p:tgtEl>
                                          <p:spTgt spid="1026"/>
                                        </p:tgtEl>
                                      </p:cBhvr>
                                    </p:animEffect>
                                  </p:childTnLst>
                                </p:cTn>
                              </p:par>
                            </p:childTnLst>
                          </p:cTn>
                        </p:par>
                        <p:par>
                          <p:cTn id="20" fill="hold">
                            <p:stCondLst>
                              <p:cond delay="2000"/>
                            </p:stCondLst>
                            <p:childTnLst>
                              <p:par>
                                <p:cTn id="21" presetID="53" presetClass="entr" presetSubtype="0" fill="hold" nodeType="afterEffect">
                                  <p:stCondLst>
                                    <p:cond delay="0"/>
                                  </p:stCondLst>
                                  <p:childTnLst>
                                    <p:set>
                                      <p:cBhvr>
                                        <p:cTn id="22" dur="1" fill="hold">
                                          <p:stCondLst>
                                            <p:cond delay="0"/>
                                          </p:stCondLst>
                                        </p:cTn>
                                        <p:tgtEl>
                                          <p:spTgt spid="1030"/>
                                        </p:tgtEl>
                                        <p:attrNameLst>
                                          <p:attrName>style.visibility</p:attrName>
                                        </p:attrNameLst>
                                      </p:cBhvr>
                                      <p:to>
                                        <p:strVal val="visible"/>
                                      </p:to>
                                    </p:set>
                                    <p:anim calcmode="lin" valueType="num">
                                      <p:cBhvr>
                                        <p:cTn id="23" dur="500" fill="hold"/>
                                        <p:tgtEl>
                                          <p:spTgt spid="1030"/>
                                        </p:tgtEl>
                                        <p:attrNameLst>
                                          <p:attrName>ppt_w</p:attrName>
                                        </p:attrNameLst>
                                      </p:cBhvr>
                                      <p:tavLst>
                                        <p:tav tm="0">
                                          <p:val>
                                            <p:fltVal val="0"/>
                                          </p:val>
                                        </p:tav>
                                        <p:tav tm="100000">
                                          <p:val>
                                            <p:strVal val="#ppt_w"/>
                                          </p:val>
                                        </p:tav>
                                      </p:tavLst>
                                    </p:anim>
                                    <p:anim calcmode="lin" valueType="num">
                                      <p:cBhvr>
                                        <p:cTn id="24" dur="500" fill="hold"/>
                                        <p:tgtEl>
                                          <p:spTgt spid="1030"/>
                                        </p:tgtEl>
                                        <p:attrNameLst>
                                          <p:attrName>ppt_h</p:attrName>
                                        </p:attrNameLst>
                                      </p:cBhvr>
                                      <p:tavLst>
                                        <p:tav tm="0">
                                          <p:val>
                                            <p:fltVal val="0"/>
                                          </p:val>
                                        </p:tav>
                                        <p:tav tm="100000">
                                          <p:val>
                                            <p:strVal val="#ppt_h"/>
                                          </p:val>
                                        </p:tav>
                                      </p:tavLst>
                                    </p:anim>
                                    <p:animEffect transition="in" filter="fade">
                                      <p:cBhvr>
                                        <p:cTn id="25" dur="500"/>
                                        <p:tgtEl>
                                          <p:spTgt spid="1030"/>
                                        </p:tgtEl>
                                      </p:cBhvr>
                                    </p:animEffect>
                                  </p:childTnLst>
                                </p:cTn>
                              </p:par>
                            </p:childTnLst>
                          </p:cTn>
                        </p:par>
                        <p:par>
                          <p:cTn id="26" fill="hold">
                            <p:stCondLst>
                              <p:cond delay="2500"/>
                            </p:stCondLst>
                            <p:childTnLst>
                              <p:par>
                                <p:cTn id="27" presetID="53" presetClass="entr" presetSubtype="0" fill="hold" nodeType="afterEffect">
                                  <p:stCondLst>
                                    <p:cond delay="0"/>
                                  </p:stCondLst>
                                  <p:childTnLst>
                                    <p:set>
                                      <p:cBhvr>
                                        <p:cTn id="28" dur="1" fill="hold">
                                          <p:stCondLst>
                                            <p:cond delay="0"/>
                                          </p:stCondLst>
                                        </p:cTn>
                                        <p:tgtEl>
                                          <p:spTgt spid="1036"/>
                                        </p:tgtEl>
                                        <p:attrNameLst>
                                          <p:attrName>style.visibility</p:attrName>
                                        </p:attrNameLst>
                                      </p:cBhvr>
                                      <p:to>
                                        <p:strVal val="visible"/>
                                      </p:to>
                                    </p:set>
                                    <p:anim calcmode="lin" valueType="num">
                                      <p:cBhvr>
                                        <p:cTn id="29" dur="500" fill="hold"/>
                                        <p:tgtEl>
                                          <p:spTgt spid="1036"/>
                                        </p:tgtEl>
                                        <p:attrNameLst>
                                          <p:attrName>ppt_w</p:attrName>
                                        </p:attrNameLst>
                                      </p:cBhvr>
                                      <p:tavLst>
                                        <p:tav tm="0">
                                          <p:val>
                                            <p:fltVal val="0"/>
                                          </p:val>
                                        </p:tav>
                                        <p:tav tm="100000">
                                          <p:val>
                                            <p:strVal val="#ppt_w"/>
                                          </p:val>
                                        </p:tav>
                                      </p:tavLst>
                                    </p:anim>
                                    <p:anim calcmode="lin" valueType="num">
                                      <p:cBhvr>
                                        <p:cTn id="30" dur="500" fill="hold"/>
                                        <p:tgtEl>
                                          <p:spTgt spid="1036"/>
                                        </p:tgtEl>
                                        <p:attrNameLst>
                                          <p:attrName>ppt_h</p:attrName>
                                        </p:attrNameLst>
                                      </p:cBhvr>
                                      <p:tavLst>
                                        <p:tav tm="0">
                                          <p:val>
                                            <p:fltVal val="0"/>
                                          </p:val>
                                        </p:tav>
                                        <p:tav tm="100000">
                                          <p:val>
                                            <p:strVal val="#ppt_h"/>
                                          </p:val>
                                        </p:tav>
                                      </p:tavLst>
                                    </p:anim>
                                    <p:animEffect transition="in" filter="fade">
                                      <p:cBhvr>
                                        <p:cTn id="31" dur="500"/>
                                        <p:tgtEl>
                                          <p:spTgt spid="1036"/>
                                        </p:tgtEl>
                                      </p:cBhvr>
                                    </p:animEffect>
                                  </p:childTnLst>
                                </p:cTn>
                              </p:par>
                            </p:childTnLst>
                          </p:cTn>
                        </p:par>
                        <p:par>
                          <p:cTn id="32" fill="hold">
                            <p:stCondLst>
                              <p:cond delay="3000"/>
                            </p:stCondLst>
                            <p:childTnLst>
                              <p:par>
                                <p:cTn id="33" presetID="53" presetClass="entr" presetSubtype="0" fill="hold" nodeType="afterEffect">
                                  <p:stCondLst>
                                    <p:cond delay="0"/>
                                  </p:stCondLst>
                                  <p:childTnLst>
                                    <p:set>
                                      <p:cBhvr>
                                        <p:cTn id="34" dur="1" fill="hold">
                                          <p:stCondLst>
                                            <p:cond delay="0"/>
                                          </p:stCondLst>
                                        </p:cTn>
                                        <p:tgtEl>
                                          <p:spTgt spid="1028"/>
                                        </p:tgtEl>
                                        <p:attrNameLst>
                                          <p:attrName>style.visibility</p:attrName>
                                        </p:attrNameLst>
                                      </p:cBhvr>
                                      <p:to>
                                        <p:strVal val="visible"/>
                                      </p:to>
                                    </p:set>
                                    <p:anim calcmode="lin" valueType="num">
                                      <p:cBhvr>
                                        <p:cTn id="35" dur="500" fill="hold"/>
                                        <p:tgtEl>
                                          <p:spTgt spid="1028"/>
                                        </p:tgtEl>
                                        <p:attrNameLst>
                                          <p:attrName>ppt_w</p:attrName>
                                        </p:attrNameLst>
                                      </p:cBhvr>
                                      <p:tavLst>
                                        <p:tav tm="0">
                                          <p:val>
                                            <p:fltVal val="0"/>
                                          </p:val>
                                        </p:tav>
                                        <p:tav tm="100000">
                                          <p:val>
                                            <p:strVal val="#ppt_w"/>
                                          </p:val>
                                        </p:tav>
                                      </p:tavLst>
                                    </p:anim>
                                    <p:anim calcmode="lin" valueType="num">
                                      <p:cBhvr>
                                        <p:cTn id="36" dur="500" fill="hold"/>
                                        <p:tgtEl>
                                          <p:spTgt spid="1028"/>
                                        </p:tgtEl>
                                        <p:attrNameLst>
                                          <p:attrName>ppt_h</p:attrName>
                                        </p:attrNameLst>
                                      </p:cBhvr>
                                      <p:tavLst>
                                        <p:tav tm="0">
                                          <p:val>
                                            <p:fltVal val="0"/>
                                          </p:val>
                                        </p:tav>
                                        <p:tav tm="100000">
                                          <p:val>
                                            <p:strVal val="#ppt_h"/>
                                          </p:val>
                                        </p:tav>
                                      </p:tavLst>
                                    </p:anim>
                                    <p:animEffect transition="in" filter="fade">
                                      <p:cBhvr>
                                        <p:cTn id="3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p:cNvSpPr>
            <a:spLocks noGrp="1" noChangeArrowheads="1"/>
          </p:cNvSpPr>
          <p:nvPr>
            <p:ph type="title"/>
          </p:nvPr>
        </p:nvSpPr>
        <p:spPr>
          <a:xfrm>
            <a:off x="331839" y="152400"/>
            <a:ext cx="4114800" cy="924475"/>
          </a:xfrm>
        </p:spPr>
        <p:txBody>
          <a:bodyPr/>
          <a:lstStyle/>
          <a:p>
            <a:r>
              <a:rPr lang="en-US" dirty="0">
                <a:solidFill>
                  <a:schemeClr val="tx1"/>
                </a:solidFill>
              </a:rPr>
              <a:t>Woodstock 1969</a:t>
            </a:r>
          </a:p>
        </p:txBody>
      </p:sp>
      <p:sp>
        <p:nvSpPr>
          <p:cNvPr id="12293" name="Rectangle 5"/>
          <p:cNvSpPr>
            <a:spLocks noGrp="1" noChangeArrowheads="1"/>
          </p:cNvSpPr>
          <p:nvPr>
            <p:ph sz="quarter" idx="13"/>
          </p:nvPr>
        </p:nvSpPr>
        <p:spPr>
          <a:xfrm>
            <a:off x="304800" y="1066800"/>
            <a:ext cx="4038600" cy="4983163"/>
          </a:xfrm>
        </p:spPr>
        <p:txBody>
          <a:bodyPr>
            <a:normAutofit/>
          </a:bodyPr>
          <a:lstStyle/>
          <a:p>
            <a:pPr>
              <a:lnSpc>
                <a:spcPct val="90000"/>
              </a:lnSpc>
            </a:pPr>
            <a:r>
              <a:rPr lang="en-US" sz="2700" dirty="0"/>
              <a:t>Woodstock was a music and art festival held from August 15th-18</a:t>
            </a:r>
            <a:r>
              <a:rPr lang="en-US" sz="2700" baseline="30000" dirty="0"/>
              <a:t>th</a:t>
            </a:r>
            <a:r>
              <a:rPr lang="en-US" sz="2700" dirty="0"/>
              <a:t> in New York</a:t>
            </a:r>
          </a:p>
          <a:p>
            <a:pPr>
              <a:lnSpc>
                <a:spcPct val="90000"/>
              </a:lnSpc>
            </a:pPr>
            <a:r>
              <a:rPr lang="en-US" sz="2700" dirty="0"/>
              <a:t>32 of the best known musicians </a:t>
            </a:r>
            <a:r>
              <a:rPr lang="en-US" sz="2700" dirty="0" smtClean="0"/>
              <a:t>played in </a:t>
            </a:r>
            <a:r>
              <a:rPr lang="en-US" sz="2700" dirty="0"/>
              <a:t>front of over a half a million people.</a:t>
            </a:r>
          </a:p>
          <a:p>
            <a:pPr>
              <a:lnSpc>
                <a:spcPct val="90000"/>
              </a:lnSpc>
            </a:pPr>
            <a:r>
              <a:rPr lang="en-US" sz="2700" dirty="0"/>
              <a:t>The behaviors exemplified the counterculture movement</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78930" y="152400"/>
            <a:ext cx="2322195" cy="35052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http://media-cache-ec6.pinterest.com/736x/2a/f2/c7/2af2c7fda927b5dc6153870a0f55236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86511">
            <a:off x="4526199" y="679037"/>
            <a:ext cx="2427406" cy="24519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media-cache-lt0.pinterest.com/736x/4a/76/e7/4a76e776d6469b3a1b8e221f6a66c71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600" y="2971800"/>
            <a:ext cx="3733800" cy="37338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2287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7123080" cy="924475"/>
          </a:xfrm>
        </p:spPr>
        <p:txBody>
          <a:bodyPr/>
          <a:lstStyle/>
          <a:p>
            <a:r>
              <a:rPr lang="en-US" dirty="0" smtClean="0"/>
              <a:t>Woodstock</a:t>
            </a:r>
            <a:endParaRPr lang="en-US" dirty="0"/>
          </a:p>
        </p:txBody>
      </p:sp>
      <p:sp>
        <p:nvSpPr>
          <p:cNvPr id="3" name="Content Placeholder 2"/>
          <p:cNvSpPr>
            <a:spLocks noGrp="1"/>
          </p:cNvSpPr>
          <p:nvPr>
            <p:ph sz="quarter" idx="13"/>
          </p:nvPr>
        </p:nvSpPr>
        <p:spPr/>
        <p:txBody>
          <a:bodyPr/>
          <a:lstStyle/>
          <a:p>
            <a:endParaRPr lang="en-US"/>
          </a:p>
        </p:txBody>
      </p:sp>
      <p:sp>
        <p:nvSpPr>
          <p:cNvPr id="4" name="Content Placeholder 3"/>
          <p:cNvSpPr>
            <a:spLocks noGrp="1"/>
          </p:cNvSpPr>
          <p:nvPr>
            <p:ph sz="quarter" idx="14"/>
          </p:nvPr>
        </p:nvSpPr>
        <p:spPr/>
        <p:txBody>
          <a:bodyPr/>
          <a:lstStyle/>
          <a:p>
            <a:endParaRPr lang="en-US"/>
          </a:p>
        </p:txBody>
      </p:sp>
      <p:pic>
        <p:nvPicPr>
          <p:cNvPr id="11266" name="Picture 2" descr="http://media-cache-ec4.pinterest.com/736x/c1/09/a3/c109a31d531e2e4fa4278c6ad4b1943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426616"/>
            <a:ext cx="3581400" cy="52789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268" name="Picture 4" descr="http://media-cache-ec4.pinterest.com/736x/64/89/6c/64896c9e4e11d222a0b2f33e9b41cb7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8214">
            <a:off x="4953000" y="152400"/>
            <a:ext cx="4019550" cy="61530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descr="http://media-cache-ec2.pinterest.com/736x/1e/1b/b6/1e1bb618732717d8fe1aecffb9c8449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21580">
            <a:off x="3429000" y="914400"/>
            <a:ext cx="1809750" cy="476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2924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http://media-cache-ec6.pinterest.com/736x/86/40/5a/86405ac7ba740eb9c9a00938db67e17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88061">
            <a:off x="5841882" y="704850"/>
            <a:ext cx="3267705" cy="6153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6" descr="http://media-cache-ec5.pinterest.com/736x/87/fa/b3/87fab3f7cb3ffb0ff5ea2213923998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50111"/>
            <a:ext cx="5334000" cy="35588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7" descr="woodstock audien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35634">
            <a:off x="208934" y="3124200"/>
            <a:ext cx="3701845" cy="37018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4" name="Picture 2" descr="http://3.bp.blogspot.com/_ZujUU9khuqY/TKZSD4OzsNI/AAAAAAAAAJs/sJGFnk_aO8E/s320/peace_sig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34113">
            <a:off x="3953441" y="3609269"/>
            <a:ext cx="2162473" cy="21271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2425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50" name="Picture 14" descr="JeffersonAirpla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371599"/>
            <a:ext cx="3386035" cy="2667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341" name="Rectangle 5"/>
          <p:cNvSpPr>
            <a:spLocks noGrp="1" noChangeArrowheads="1"/>
          </p:cNvSpPr>
          <p:nvPr>
            <p:ph sz="quarter" idx="13"/>
          </p:nvPr>
        </p:nvSpPr>
        <p:spPr>
          <a:xfrm>
            <a:off x="152400" y="152400"/>
            <a:ext cx="8839200" cy="1752600"/>
          </a:xfrm>
        </p:spPr>
        <p:txBody>
          <a:bodyPr>
            <a:normAutofit/>
          </a:bodyPr>
          <a:lstStyle/>
          <a:p>
            <a:pPr marL="0">
              <a:lnSpc>
                <a:spcPct val="90000"/>
              </a:lnSpc>
              <a:buNone/>
            </a:pPr>
            <a:r>
              <a:rPr lang="en-US" sz="2400" dirty="0" smtClean="0"/>
              <a:t>Jefferson </a:t>
            </a:r>
            <a:r>
              <a:rPr lang="en-US" sz="2400" dirty="0"/>
              <a:t>Airplane, Joan Baez, Santana, Janis Joplin, The Grateful Dead, CCR, Sly &amp; the Family Stone, The Who, Blood Sweat and Tears, </a:t>
            </a:r>
            <a:r>
              <a:rPr lang="en-US" sz="2400" dirty="0" smtClean="0"/>
              <a:t>Country Joe and the Fish, Crosby </a:t>
            </a:r>
            <a:r>
              <a:rPr lang="en-US" sz="2400" dirty="0"/>
              <a:t>Stills Nash &amp; Young…</a:t>
            </a:r>
            <a:endParaRPr lang="en-US" sz="4800" u="sng" dirty="0"/>
          </a:p>
        </p:txBody>
      </p:sp>
      <p:pic>
        <p:nvPicPr>
          <p:cNvPr id="14348" name="Picture 12" descr="janis-joplin-free-when-she-sa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0" y="3345673"/>
            <a:ext cx="2819400" cy="34852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352" name="Picture 16" descr="joan_bae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1" y="4090988"/>
            <a:ext cx="2057400" cy="25974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4" descr="http://media-cache-ec3.pinterest.com/736x/95/b0/62/95b06218cc3e23a74abd95bf5df3cea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0" y="1262683"/>
            <a:ext cx="2106930" cy="3200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313" name="Picture 1" descr="C:\Documents and Settings\mchanrahan\Local Settings\Temporary Internet Files\Content.IE5\8PBTW2W9\MC900446140[1].wmf">
            <a:hlinkClick r:id="rId6"/>
          </p:cNvPr>
          <p:cNvPicPr>
            <a:picLocks noChangeAspect="1" noChangeArrowheads="1"/>
          </p:cNvPicPr>
          <p:nvPr/>
        </p:nvPicPr>
        <p:blipFill>
          <a:blip r:embed="rId7" cstate="print"/>
          <a:srcRect/>
          <a:stretch>
            <a:fillRect/>
          </a:stretch>
        </p:blipFill>
        <p:spPr bwMode="auto">
          <a:xfrm>
            <a:off x="159774" y="3505200"/>
            <a:ext cx="990600" cy="1915767"/>
          </a:xfrm>
          <a:prstGeom prst="rect">
            <a:avLst/>
          </a:prstGeom>
          <a:noFill/>
        </p:spPr>
      </p:pic>
      <p:pic>
        <p:nvPicPr>
          <p:cNvPr id="4098" name="Picture 2" descr="http://media-cache-ak0.pinimg.com/736x/d8/5b/50/d85b50127b39ef3bc2c71189d0742f2f.jpg"/>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6245" l="758" r="96970"/>
                    </a14:imgEffect>
                  </a14:imgLayer>
                </a14:imgProps>
              </a:ext>
              <a:ext uri="{28A0092B-C50C-407E-A947-70E740481C1C}">
                <a14:useLocalDpi xmlns:a14="http://schemas.microsoft.com/office/drawing/2010/main" val="0"/>
              </a:ext>
            </a:extLst>
          </a:blip>
          <a:srcRect t="9709"/>
          <a:stretch/>
        </p:blipFill>
        <p:spPr bwMode="auto">
          <a:xfrm rot="995920">
            <a:off x="1810001" y="4000372"/>
            <a:ext cx="1600200" cy="276926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i223.photobucket.com/albums/dd24/kurotsukimikoto/Icons%20and%20Things/peace.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589849">
            <a:off x="7232904" y="1605162"/>
            <a:ext cx="1776310" cy="1731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812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http://media1.hellonashville.com/media/articles/images/1144_image1.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35"/>
          <a:stretch/>
        </p:blipFill>
        <p:spPr bwMode="auto">
          <a:xfrm>
            <a:off x="0" y="0"/>
            <a:ext cx="9102712" cy="689703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4156" y="5022575"/>
            <a:ext cx="8534400" cy="1874460"/>
          </a:xfrm>
          <a:prstGeom prst="rect">
            <a:avLst/>
          </a:prstGeom>
          <a:noFill/>
        </p:spPr>
        <p:txBody>
          <a:bodyPr wrap="none" lIns="91440" tIns="45720" rIns="91440" bIns="45720">
            <a:prstTxWarp prst="textTriangle">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Jimi</a:t>
            </a:r>
            <a:r>
              <a:rPr lang="en-US" sz="9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Hendrix</a:t>
            </a:r>
            <a:endParaRPr lang="en-US" sz="9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 name="AutoShape 2" descr="data:image/jpeg;base64,/9j/4AAQSkZJRgABAQAAAQABAAD/2wCEAAkGBxQTEhUUExQWFhUWGRkaGRgXFxgdHBkYHBYXFxcVGBUYHCggGBolHRQUITEhJSkrLi4uHB8zODMsNygtLiwBCgoKDg0OGhAQGiwlHSQsLCwsLCwsLCwsLCwsLCwsLCwsLCwsLCwsLCwsLCwsLCwsLCwsLCwsLCwsLCwsLDcsLP/AABEIAL8BCAMBIgACEQEDEQH/xAAcAAACAgMBAQAAAAAAAAAAAAAFBgQHAAEDAgj/xABEEAACAQIEBAQEBAQCCQMFAQABAhEAAwQSITEFBkFREyJhcQcygZEUQqGxI1LB0XLhFSQzQ2KSovDxgrLSFzRTVMIW/8QAGgEAAwEBAQEAAAAAAAAAAAAAAgMEAQAFBv/EACsRAAICAgICAQMDBAMAAAAAAAABAhEDIRIxBEFREyIyFHGBM2GRoULB8P/aAAwDAQACEQMRAD8AlrcERnY+wArslsRIWfeT7elehwvEp/u3X2Uf0rx+Bvk6pc+qt+1TcX7Gcjvbtzqdo0G0eunemXl7guaLlweUfKD19T6Vw5d4G7NmuqVQbA6Fvp0FOSj7UyEN2zJSS0jIrdZWwKcxRqKyK2axRXHGVqvTCtRXHUeCawV5K610ArTjQrdardYcaNbrKytNE74o3cuEUj/8i/pJqvPhmk8RtnsLh/6T/env4s3MuHt9s/8A/JpK+FVmeIA9rdw/sP60h/1Bn/AuqsNZNY21PFGzWCtxXliBqTArGdR6ioa4pTnAMlSZjWDvH2IoNj+LPcJt4dhnkBV7ifM89ABrU/hHDks2sg1PmLHqzEyxNLjPk9DJY+K32S1uARvr6V5zAE76mueX5SIPv7V4YxO0/WmiwRzHjbyMpsWluMAxIZo0BEAHuaqLg3MD4PEXrwsqTcVlKFsoVWYtpG+p+tWtxO7kfxM2gt6rr31+u1K3COM2LuJtYR8OM/hMc7IhzSMygSCYhZmp7blSY/ilG2iu+ZuL3MVdR7iIpRQqhWMQPfqaaeQeN3Ee4l1wbdxdBIMPoNOoJHpW+Yr+Hu4vDOtkeHYIDMoUZ4g/LEGDO+9M/E8cl25bW2B8pYnIoiQRAH/cV0ZK7UjZJfi4he6qpmYwFVZJ7RBP2qssZzZh/wAdcOdrll1Vc+a4ApAmQq6xNPfEMWDYxQbSEfeNssTv30r5+Owqi7YqtUybx57ZvP4b50LSrebbt5jOmo1rKgMKyspGn2QiiK9gV5r2tExZuK3FZW5rDjVeq1NamsONmt2qwisUVhxtxWor3FaYVxp4r1lrCKr7nD4qWMJcNm0vjXF0aGhVPUEjc+grjkiwIrRqhL/xjxhdiqWgp2UqTA95Emmzlz4wWLgVcShtuTBYap6HuK5NPo3iyzjWjXixeV1DIQykSCDII9DXQiiBK7+MYbwbUdGYn7AUv/B9JxjHtaY/9QFGfjM/ksL3LH9qGfB1P9Zuelr93FTv+oO6gW3FYRpXoLWEVRYkykvnXi2vhqYVTLkd+g+lT+ZeOFPJbaI+duw7A96UsLwi/jBNpVFok+e4SMx6xoSw9RpUebI5vjD+S7BjUPvnr4DfIrB3Z1YMoUj7kf2psJGsdJnShvK/L1vCWyq+Z21d4iY2AHQDWBRMrofUGn4YcI0T58nObZxO5A33Fe1AIJrYt7Qdp+0VtNmHaftTRIE4tYRrqqdvDIbpofXbtXz/AMycNv2LwYXHaFVluayo1yqG6RqNK+jMdbEtAH+z7e9UV8R+GXUvgWwfDNm05A2C/LJG253qZXyY9SXFWSMIpy2iWnqx31OpkfWmfhN4C5pqroyrpqWIge2opXfH2sJexFooEJ8LKv8AKfDXMQOpJk0y8igXw18H/ZBlIjdmOjDsYFIWJqevkdLIpWzOPXScHi8yEA2/KevzBShPoQapm6tXnzNgmfCYgKJnTXXTxCfvrVK47DFDDCDVcZJPj7oRxdWRAuorK9Wx5lHcgVlMbBPqrhfMVu6wSCrE6A6z9aOoZqorl65g2a66q5RM6qdjoSJjWk//AOqeNBJTw1BYtlAYjeY3pk0kJg2/R9FHErJGYSN9a44fiVt2Kq4JHaqGxXP+LugNltox1LIDrO+hJpjtcax2GtJiCuEZAFbR/N5oGTIDMiaXyj0McWXFWCqQ4t8XcTCxaRNfyltfvXvAc8Yy/eS3ZXKWO2catuxzEaAxQ8kdxZceP4ilqM5idvWuGG41aLhDmVm2DKRPsdjVRc28zY9Lqrd/hnLmCjw2IEkatBgmNqCW+fcddJV7oOQ+U5EDD1kDet5R6O4s+jQa3NUnw/mzHCw9z8ZbBU6I4VrjbfKO1OPwz5jvYoX/AMQ4bwymUhQuhBnb1FBaujXFo7/FfjrYTh7sjFblxgikGCJnMw9gCa+aLrkkk796s/498X8TE2rCsClpMxAM+dyQZjqAIj1qrkQswAEk9q1sKKMU04cr8kXcRDXJRDt3P9q58F4TYw/8S/cQt2kGPYd6buA8527uISxbUqh3c6dJEDf9qlnlbdRuvkthgpXKrfotXlPh64bD27Cuz5AdW3gkkTRkmlPg3FrRu5AtxCADmaAGGoHUkjfemwOP8qpxzuNkWWDjKirfjISWsiNgT9Sf8q4/Bxf498/8Cj/q/wAqj/F/jOHS+ttmJuBVJC65RJJn1IjSiXwcRMt26rArdAC9/KTmHuJFLV83Zr/As0UvczcYa2kJpJjN6ROn6iimJv7gUtcehlyExJEmNRHRexPeiy24ujMPHkmxd4Jwl8ffPiT+HtmW1jOeifXrVn2rQVQqgKoEADQADYAdqA8rYqyltbKkKwmFJ1c7ltd6YhWYYxUdBeRkcp/2PJqOsZT9ag8y8xWMFaN3EOFH5VGrOeyruaW+V+f8JjVZVY23Anw3gFv8J2Y+gp4mghzbzA2FNq3aVXu3CdHJhUES5A31IH1otwLiHj2bd7Ll8RZK9jMEfQiqH5456XE3xGH8tksqljDsJE5421Xamz4d835rFu04VSDlREBLMo1LFem+86xSXOUW2+h3000kuyx8betrdIZ1U5ARJA79zVS88cQuPiTbs5LgvYW3YVs66FnzTMwIIG8RT5xCyzG44K/7OQSNxlJyiRod6Vn4Jh8plEVvCU5cik5pIiQImkfqHb0H9GNbYpc18Ea9jptsHJFsaMGzMLa5gCu53p8+GuDFvCXMwK/xCDPWOv60r8ZC4a5YbIqXG2UKF8s6lsp3OnrFGcLiltp4iFTmYKco2YmSrDoR+tCs0+fWhjxx49ljW8JbKRAIO+v1qmPiPwuyl0tmyqSQIEkx2FEE5mYqJdVY5twdhOsj9qA8w8NxOIQYl0m0g2UHUTqQJmKBTlkyJ1Ve/kZwWONXd+hTsYceKhXzLI1/vWU6ctYOxcw6lbMkNqxO53B94IFZV1SJPqRWgJa5xcp4d1Ay+GUBBM/KQCZ3pdVCYAEn0FNWP5Qfwmvm7aUKjMQO66BQO5PWlezjriQVcqe4JB7bitWTmtejsmJ43v2NvKXCLN8P+Iv+DlAy6oJ3keaNQY0o7b5bwP8A+37/AMS1p7wSaWuRcGMTduJduFYRnB3YsOgnqSZplt8pKJi4w76D/s0p4Jydpm/VjHTQk8YtqGIR1uBXIBXUkSQDA+9NHCOEYRrKvcxRS7JlBlECTBBOu0UTTla3PzNHpA/pWcD4Laui+l1m8W1chYMDJBIJ03MiinilSV0AsqvoF8WwGGW2XtYku8gANBBHUyBQHgOG/jN42YWywkhTOWTOXTerBu8q2QNC/wDzGh3MHBktWDcQNKFWMsTIB16+tbHE1F22znlV6Rq9Z4ep8v4hxOmjTH2AFeuUeM/hBiGIcqyDy6BpUmNCddD0ovb4dh7hFxLYCOAwBJ0B+tceK8ItKj5UUEqQIGx3B+4FdHDW7OeXl6K84jwu7fuKVGd3EsR0JJ1J6bihyi7h7xSQr7Zt9D1B9jVh8j4MtbfEeYqbiJv0LgNH6VL+KfJo8M3rRE2SA46lXYQdN4n9DSVk++q0VRhFR7+7/oq/EcJvK0MjSTvGh+9Pvw+4VZthjfBLtpB+mxrvaNxcPbFxmZE1CnWDETtP611tXkcaEAj9aVlyOUaRXiwJO2x6s4jCYe3lcHITJcqzeYQAJA0I0ilHmjj+LCuMLcAF24qi5nhgG0Ag/KDt6UR4W5vOLbM8GQiKsgMAT4jGdQD30o7heRMOMz3ibl1ySW2CkwfIo0B9TWYoSdNehGdwg2n7KZ5e4NiMTfc5DeuZiHLyVnbzP09zV9cu8FTDWwoVQ7atl0WYGYKOnT3qfhMNasKEtIqAbhQBm9TG59TXLiWLFtWJ6eZffTb71Zw3cuyHlapHTE6a9f6UFzC5dj5rcAHX80k7/SvWKxwuEhGnefvDAa9IrMNhgiQg6Az7RoO/Whbt0gopRQncu8wW3xK2Ays4uyhLGJBbaRMxpFMGM+KGHt4v8Lke4wbKzIsjN1AG7R6UkcWC8NxrllQoWa5baBmhmk67gg5gKB8A5rTD3MTcTDpcNy5mUOJZRrGW5+WDJPelYm4uSSGTipU2yR8UuL3MXiLdxkC2lVlSDOcBtSek7adKB8HS0txWZGU5cwJJAIEyARt2n0oRxXil2/cLO0nMzBV0ALHXKOnSpdq9cw7Ib1sOHUhVc/lJIO3y609wk403tg8oraJWO4Lfv30AUF78ZZ8s9M7E9DGpo1wrhqYPFJZZ/EuIwFxkLBFYnVFeQSIOp70EHN10XEfIqtbDBcvqI19tK58P5pvI7sqqzOZJdc2Un8wO4NLnCTx8X2EppT5LotLC8XEXMOCQ1pYgsDMSQATqd5HpFALnGGsW/Fds3klM+vnkhYjpOpHpULkDmj8Pcus3mcvL5tysaGT6yYpi/wBNYLiPi2bmDueGcp8SyoJDySzKV2nQwBG9LXjVJPl+5rzXarQq8d4gxuSHN0IgJJA/hk+YiRsJ+1dhx+3Zw165ozXlt5F6eIs5s0bEAj3rlgcbgVvNaV3tyxQNibYIGsKzkEGB6ia8cR+HGILHwblm6g18lxSZj+QwRPbWjhjalb/z8nSnFrR6ug28GLlwZbrocoKQAM3Qndo1JFGOF8fe3ZRlDtayLrExoAdO1K3GONNcRsJjkdHsgiy0eZGMStyTqhHb+leuE8wXOHsbOIsEkAaZgPKRII0IIIIINGsXHa9gSy8qtdDFxPiWFuKboUeUCQjsoP8A6VIEyTWUCxmMtY4stlfCZkLKhI1Zc0oSIEkQRPatVy5A6Gm3yTduoVuMFQnXLoSBrr3oPzL8MzbtPesOzeGCzW23KjUlT6DpVzreUjQaaSdqGYrEgXCk72yTO0ag06KhFdmzlOb2j575Yxos4i3cM5QYPXQ6HarTHHcMFDeOkEbTr/y71Td4yzdpP713wHD3vOEtjMxIAE7kmBR8uKFOCky6VvqwlGDRB0M6HY1Awv8AC4j/AMN+3/1KY/8AjSvyth72CxDWbyHNc8uhBXyyZB67iI9aNcaxZW5hHiCt7LPoRr+wrOalGwHDhKhyujQ0N4zdteA6O4BdCI66gxAGu9c+Jcea3IVUZ2UgZh8oOmaOp7UDwfC2ci45317k+81J5HlLGuK2yjDh57ZL5dxZSzbRlLMvlkbb6etEcbxVF8txWg6GIO/pQ+xx1LWJGHdMpaIMaSdpPaBTtheXkuZWvKCjEQCdT66dKijn8htf+0UyxYYppihwBmsYB7aguWukpCkkqGzZjG06CpOK5oRg2e27ErlZBEHUwMupJE7ValvCoihVACgQANAB2FKPNXCAW8REXxQNDszqNWRSBowiZ30iqMmB7mn/AADj8iOotfyLK4abYUgZWGn7Ed99IOtDOCcqWsTeujxXtBAAMpBOYneDuoG/aRR7l6WAdmVkIOad10Jkzpr2kmjlrh9u06vbEQQNv5iAduk6xScLadyWirLPlH7ezfAeWmwhzNfa5EBRlAEE6yJJJ+sUaFwEHtt/euuIYtbUid4giCD2I9KG4y5CzIW2oEsSNdAdOu2unSvRSSWjypScnciVir4ZoXWNz69hQ1sSLjtacAlRoT1mdPXVa6YPGIyBl0UsFBIMEkZhHcEdajvidCbK+ZipDMIXzHfXUxppW02daR1voLKBhbIDRCjUljplZvX1roUZ8mYlFVpKjcr0EjpMn2ipAb5iJYjQgE5QYnbpvXNCxMsZhipjopiCB6Ex9jW6iZtih8SeC2ruGdzpiLatctjqyKVDyO0FTHQ61SYzmEEiRJ/vX0JxrC/ww7AE2WzrcjZCMr5u6QzKw18pkaqKpnnjg/4W8yoCLTqGtdwJOa3I/lJI+3SthVmi7iXtrC2wcwMlzvI6AbCn34g8NsDDWrlsucyI6O4ILhgMwggdYM1XFNDcVvXcKlm6zuiqVScvlAghR1jyisy9qgoaBFq3YDfxHuDeYQHX/wA0T5Ys2Xxlq0GZluNl1UjKTsY60CfeT1APuSAf3mswWLezdS6hh0Mg+tbNcotIyLp7GhuFpb4jds3rmRVaGdtQoBgk9wBrRT4e4wWeJPYt3A9vzgOoID5dmg+lLlrE/i7129e+e520jp+wFF/hpw5zj8x2tKdR1nQCfXeggur7Ok/gbPi7wa213CYjwyQ1wW7wQeZlkEfKN4za79Kic1ZP9HWVW6E8K8ypdhlZkGcINNToFqwOPt/qzMJm3Dj3Rgf2FVP8UuMKx/DC3Hh3c2fNuCsgBfZwZomvQK7FnAWlvP4V67nNwjK0ksrSOp6EEzXq9iXu2xh7roxski25PnVQDNoHqpOsHY7UJwLlbikbiSPeNKk8WtAYl42dgw9mhh+9HRtjTypwbA3MKty9cy3VuMGHiKukeUjqRttWUl4dR4i+jD961S5R2YXXw3nbxZK23UDdnUx+g3j1qJxjnCx4NzO/iPlYKGAiSIyyOlMfLGPUWAqyCPm0/U/pSr8TOAG7atnDorvnZnKATly9e+tTywQXcv4LY+TOWlH+SruF4Nr1xbafMZifSTTPyRws/iZcMPDMjpJ6b9NK48C5SxDur22ACkebYg6bA1YFrGlbhRmzudzAHTTYb0OfNpxjsbgw+5IMY/h9y8rXHtootkFIMtEQWBBiIO0Ul80IR4Jg6X7Z+mopt/G3FDeJCqD5GzESsCZ1iJnSoPDuJeLeNuATEgbkgdhFLxeQ4RpRs3L4ik+TlQM4vam9qSJAiBPpFNPDijWwvWIg6Ead66Lwm5dMEKzKdireX3aO1TsPyldChpXOOkmPuRNIzwyTk5RXYMfpwilfR54Zy3ZuPLjOFAOU7Ez5Z7xqaYuP2SbIVNGzKQYkLGsmNtAaicGwr2lCuIdmJMGRCgASfrPvTBfUMpVtmBBHcHQirMOKsXGS7I8uS52vQG4BxkX0DdfzCIy6CJkzruKK4nDi4sHQjUEbqRsQaU+J4b8NdN1QuTQuvmIKyqoBMiR12pjwmJzBWDZhG8RM+lbjk4vhLtf7Rk4p/cuhO5twDWUzRlGcHMshMzHVwJhCdJ0jqK6cKZkttae4CT8hIIaYkDKdcuwBPWnXEhGUpcgqwgg9Z6VWfHeHXExJts5GZcyOASzAGVkSczCAOgETS80OL5RXY/BltcWP15pw5cLMqDlOknQHpppQvH4a1dVHcHJblssaEiYPuACI7V35WxXiWDZZ1a4oIJXaD9ACQTBjrW8JYCI4u7DMYB1jNP7mI7VVH7kiaS4tnPDEsSCqpa2VRrmEAhl20A7bQanXMMWB19pAjXp7SBQvh+DNxQrkq9pyJH5lVs9sxtESIjUGKPJKkDWB+3aiVoFgTDYgB0cD+HfGU/8ABcUGAfXRlPqBXprZGZQYdSIJ9vKT6H5T7V2vWEU3FXQFvE1OktBzL2GYSfUmhPM3FksKMQZYKAHUbspYK0eoImK44mcJxyXUzZCMxZbiHdLiyLls++pjYgyKrznDhyNZfDMZCwcPcPqpNpWPZlR7RnqiVy4p8QPDzPYU5mOs6ZysAORMyAInrppSXxbma/etPmE27hZQDrlBfOqkwNQdvrWxqjnaYrTTvwbgV9/DCIphQTJQQABmaSe00j3NqsvAY3KFYkjKgnWOgEUxw5dnOVdCbzNwd8Jfa05kDVWGxU6rH00qJwnD27l+2l1yltmh3ESF7idPvTb8RT4luzeEH8jehEsv6EikyxE67VktdHRfstzh3J3BxoMU8kak37Y/ajvL2A4fhrrph7y5n1Oe8rbA6iqWs4hBJkSK29zNlKOFI3n+9T7sbSZ9G37dt1ZC6w4KkZh1EVV/HeSLmMRMTbu282QC5bYwSba5WytqDOXqKU7PMWJSZuo24hgevUR10o+OM4hUtC1dVFaS3lmS0FokaDzHStTl7MpLoQ8Dk8caEpm2J1j1I9OtdOIwz22XQMAF1mFUlQCT1gCpdxETiDBlzIrNKr5cwC9CAcs+1Ds4KCNMrNHWARI/Y05fIDI9s61lYKyiaMLaw2LYoTaOdVgqB+Ynae9dsNxe7cZEUZHYhQpEa/XpSjb44cODAJyxAHtpr0o1w/DYjiKLdvXPCXdPDUHWT+afKdNjBrzckbuT6PVjkjBKK7HbE8JuqjC1cHiMJggBWYeoEjtOtCMXyebjC41x0YDXIBp9STNeeHDFYa4viOb9kA+bTMvYmDJFOFrioYQoB6H3iYjvUrb9MZyvoW8Ty0bigm8SVWFzqAOpliu9LGP4C9hs10Bi7ytwCRAUeUdtZ09Kf1suQXu4i2LW8sFA77zJPoBQXmziSPYtGwQ9ouwLmQS6ysIp1yatrrNNhCfFt9C3kXNR7GDCcKVFxLD5TkzKNFY+EsNHeT+le+DWB46qCwGViYdgNI7GuPAPFPDrly8AM4Lhs0syjKFLDYaKOpmvfJThmuXSQYGUa9Tr/SikmskEhSr6c5P1oaBbhg2uigDWZ1kn9BU5bhIhl0rjhmGkxMDrP7aV6uPdDfkydTrm+0R+teizzgdxnLmtoSpYsSoaZ0ETA3Gv7UDxfEEwKwpzFvltkzkP5vMTMHsRUrm/Gm3azJ85OUN1gkEgNuNAarP/AEopcZ1DA/zsANeuxNS5pU9LfyW+Pi5RuT0WavETibSQwt3ZBMGR66HcEdKlcSwBv2VOcC4oIzqCAQdGBAM5SN4NVZYt3WZvAslzIKsjsAIMsdYEEVZnBMQ6onjlZuRGQ+UH+Q9j+hoccnf3bvs7LjUfxZXA4vewOJIRYKkBmcaETJW2pMqhEDXU1ZF3GJethllRetEqT2ZTp7gxQ/mvgJuXEvrByEGCubTsUkZlB1iZo/wfAj8Otp4YAHUCAZMyoHyjXQdKfjpaj0TTt7ZF4Bi/Eto/VkUnSNY1H02qffv5VuNvlVm+wJqJwzBeDNsCApMTrpJOnprWuLsy4bEMujCzcI98pin+hZWnFeY8TiMO5Sxlv2UcvBDKLcqwJJ+YgdI6ntSC/MWJcpbuXJRQdBt5l1JPWYHWunD7721u6srNaKtBImVMgjtvQFUKgkiJGk9vT0pUXYxqjd1vKpnU5gY9Y2orwf8AENg8QlssbQKl03CkmAxG4Om42qHwpVljcbLAlCVJliQJMdAJNNHJHEsTZt3MkZPMUQqIuPchQWMSyjU6mBQzmooKEXIQFE+9MPEsYwuW1BgGCQOw7/auHGcAVxTDIbUnMbZBGSfyEH2ntBofibpa6TOxj7aU9StWBx3sdbIt37T27pYIRmDATkYfK5XqokyBrFJmJwTWrj2rgGZex0IOoZT1Uggg0e4DxI23BVoI2PY9DUfHX7j2Jv2yXzE27ogQpYl7bADVeoHSaybMS9EH8Sq/7tNoiD999642MOzCUy6dCdajXrk9IrdltOn1oeOglL5CWH4Bibi5ltZh3zL/AHpgw2BxHhpbyItwa+dwAFkgmZidVEUuYQOv8wG+nv6Ub4feI+cxvq2wGh6n0NLbndOqGfbVpMD8ZtXLWMcXCpeZJQyslJ0J9xUC0p8J/wD0n7GD+9FeOEXsZdNvVQJnacqAEiemmlC8KJgfzAgfbT9QKeuhTRGA2rKlYDCh7gViQCJ2/b61lZLIoujqPOLxRcknrRXAcSvgWRhptXAcma0WDXSzaBh8rMC0e1BO80Z4eEGFd3lgrkKoYqUdk8lwHYiRqBrpW0l0a3fZPX4g8StnK18ypIOa3bJkaEE5elMeK5qv3sMt7DZotKvjTuHJ0y6REA/eq2SAA5aXDfKRuN5Le9NK5f8AR2IW0Tka9beRICtlb+EwnXSdYImKXkxp0bDI49HXly5e4hiFFxv4eHRrrqBOZUOYrA1YnQVL4JhybXmDK1y6jW5UibbyZXoF3IqF8LeKjC4m9eIzFMNdIX+YgAge39AaPcI402I/Cm7lLteQZsqjRflUQZA0IiKVmj9lIZhm/qWNOP41cD3rAMWVlVXQABQFj6kGiPJNubDax59TOuWB/nFKmJbPfuyYzO8H1JJE+nSmrlk5bVkEEAlmbXTSYJPtOlSeJc8tv0W+XUMKSXY5pegQNh/2a53L5PWudu+CCRG5/wDNcywB300/Xb716lM8kBc44Hx8O9vXNGZIOuYaiPfbWoGA5Nw1vCJnttcuMAWcuVIZgCNAdANoijHEMSJX/icWwegYmAD21ET7UNxmKuNYCjQMPmAOZZIyn2AJpdLkMUmlSZzs8PsYcoLKuzuGk+IxCqsT1iAY0jWjFrCA2IMFiFYGPKpIAIQDYCNvWl/lnMUdQsLa8VVctqwKySJ3Mnf0ony7iwcKERgzW0XMw/MYKk/dCKDJFcGl8HKTlJNhjhWLZFUOZGoJ6qRuCOoggzTDhHAAiBSHhePC3iLSv8twwPRspA+8kfamrC4a4gb8yyYHUA9vQdql8bI3FVsblhUnYaa2DqQDQjmLDxhr+QQTbYR9KK4ZjlE1B4oz5kULKNmD6nQZdDoP0NWt60TrsojiWCCPaJtyHkNH5vKCB+prhy/wcXh4WIDh1nIjSoVT/KSIj0p65mweX8PCglL6Lv6ER+gpkTCAiScs9N/12B9a8xOdcT0HxWytcVyU2uS4AYIgiRHY0Et4H8PcW1ibhtBh5WtrmVQDOZ1kHKQdxV0NhUjcfUVA5gbwsJi7oNtmNpySwE6rGmnrTsV9S2Km/cSisIjvf85OeQBMyei76xFN1vkNFV1dZd9mknKZ6Rp96Ecq2mGJwwufKzIVnudNT2irtw+DhpKhtdjqP3pmXlqnX7GRa9nzhdsm27J1Viv1Ukf0p3x2BxK4R0uWldGCsHkeQDUQAOsiaVeOXScReYAAG8+g6ec7elWbzHx1rLWLNm0bhu2wWGYALlIPmkaDbrRT5fbQCrdlKI4DeZZAOoBj9dYrtaKu2UDKCQAGPfTVtB9TV98Bwha2PEs21AJKqpV4zMWbzKO5OhmKR+LfDw/6zddkGdw1uJBUFjmUrEHQjan8ntNa+RaqtCd/o8KzDykjfK46exivXDblpboV1JVmWQToVnUH6Gpf/wDkbsyt62qkE5rhKidPJqPmgz6jWpC8lXEtPiHuqQiC4oWTm9M2g6jUd6C13YXegZxjDAYl3UqyPJGUEBQZAUgjcAChBuEFD0G3tMmnXivCXC2GGXLey5DIjVQdeoie1QOPcqLh0UXbgDEnLGo9R0gV0MqvZssfwROXMgvNYuwA4KhzoUbdTPY6jXSsqJYS27obxYQIPhxJjRTJ07VlZkjFu7Niml0DHEmdq29kgBun95/TSpC2ix1UjfeT9JOn1r3fw8KZZScswpmIM6/RjVFi2tEFWM6bimTl/HXEsuHLiywYGCFBG7Akg5tY22oJwjBeNftWh/vHVfaTqfoJonx7iZvteVNLVsgWUGgS0rEAAesyTua6SvQKdEbl3EtZv27oWUDBWDaKyEEOpJ0gqTTKcN+BxaJmRrIvpdtkfMbRAZCdNFhyPUg0m3MW7xnZjGgk6ARsBsKecZhbmKwdq9btoVs4e34lxnhl8Jri5AJg5pU7ToKXkVoOLp2H8Bh/GvOAwA87knsJP3gU0WAbSWQw8wCLPeQGy/cmT2pL4TxEOf8AYWknc57kjQAwZ3gkwdKd8ffbyOEzJObKNxA0Gu8iPtUviwSlKnuiry5ycI60E0IVScozGSfUnKDP0Nd8UwtKCFEs1tfuwA37AmhNzE2cpVmIIAZkBIgSGMbdhsYrlxHH4Y3hacsHR0cBpIYgMQJkjcjbtV9P5PPckR+N4rLZzZixQ4Vt+rXSTH/MorpjBoM2xRD91E5u+x0oJxPFW2s4rL5QDgwIEbPbDbDedqMcUvEray7FV/RCI1oK+A7RJ4HtlJ0Mg+xYD9jSt8P8WbRu23MlblxD7m4Cmn+LN9zRO5xTwo8pOZXy9ywynKBG+h9IqJhrEY25bS0qPcztoDq4MqxjQjXf1rq+TLCPCuW/xtxy97J+HvADIJYkEOpM6ARl6a1aqiqR4jxy7gcXnyl7V1YuKmuUoSJHcgAa9RTbwf4lYWCLlyABm1VgQNto70mo4tJBtymrbLCVYqITNx1OxUfrIP7VD4DzJh8YpbD3A4GhjcHsQdZoicOCwczIEb6Eeo9JNNTsBquxA5q1W2VAEXrbH2BJY++9FzcoRxvCZ7l1NlW4YPq3mP0GYipNu4SPKCYryJ5KkejGNpEtnHelT4hYzw8DdWfnyqvfcE++go294gaihXGHLoyi2rgiIbUfb3pf1kpJv5DUfgrfl94Nm51tsN9diNT/AGFW3c5itycq3WgZtLVyPQSARv61WfL3B7uFuBntO4BmFAKk9wQZmrIXiIGR1V5AnKdDqNQ06iq83lQ1VUJhhlbspO5N268+UlmIzTo2aYPr0q8FUXsPLL/u1HmGvyidSNqqrF8tY25iLroFGZ2eSdsxJjbfWm3BcSx9tbdvELbIJCtcDqJXvGmoANMeXG0qd/2A+m7aGDhXL9pJ8oGY6GTv9DtXPmDCJbE5JbQjU6kHYbgn0qNxHE32Ui3dsm2T1LKw6j+IpIkH0qHxO9i7qqrypGn8NkKOCR5mzCc2npRxzxcdAPC72bvlL9hbbojqGQlCwGqx9ZIAFcuI4hrth7Qw/hKVyLDKQskQMoOm2xqRgMOAFuO5YMihlK/7N1kEgjQgyZjtUbmLEpZviFVlFlnBLZVmdGU/mbbSghbbQUlSsBoxfD4BDuhugj/ADB+tMXFrCXVXxEDDTQid6UOFJcTECy4WbS3CSJ8xa3mDn1IIGmlN99rnhr5VjKIIOuw6GsyP7gsfQETgFi2/iKmUjXuPsZrKnXboIYTBjUEQfsayluTHcV8FUfiAMkKRAIbzHzmSQSDoNCBA00rjZeDr2I+4Irm1FcHwN7llsRnti2jZGljmViJWVGsGDqO1eq6R5xvlq/4Vx7g+ZLVwp/iKFQR7ZpqFwr58p2KuP+kx+oFdLGFcOPIWUnLpJHmH8w95rlhnCXVJB8rCZH30+9CbRwBpv5cxH+oYxJ+QAx3VyuvpDWljtJoVZ5Uxj3HVLDFQTLkZUgbHO0CDThy7grWBtXhfuJduXDaL27DZ8tsEkq9wQsSQSASdIoZtUbE68v4YKt7xFlkTboCWVZ+gNWGRqoU6ZR06nWf1iq3wGLtLduM9wsjFsjhTqxOZWa2TOXUCNdqcMDxcXbLFbkvJXNGUzJCGDtOg1qTCnGb0V5mpQjsLXbIGU5AxJAZiBqDI266lR9KH4iTmJtLni2c28TInYHQA9etScPdJUgKwGUQG311j7jeuruIYEahFMTrpII/Q/eq+ZE4g7il5Ee+PCQnwrdzzCM03MmgAIlYB+or1jmJCjQFVI/8AdB/au16yl180g5A1pv8A1tZdJ+m3vQrFY5i9tCuh8VSR/OufKu/aSfau2zL9Arik+CfEuZnW08sF/MboURGsakTpU7hmNnFs6ufPhrLEzsSbKsB1BmQfWhXEbXhWb8k5ybaOxGjM1w3CRBjYDStPiwLWEdok22syBsyXgyz9CBTuKYq6Y281WbduPKuVm3ygsCyEEA7BTpOlAOBcMt3LyWciR+FLkganNf0kwJgAR70xc3WycMjsIPlP0M0F5YGXF4WD82DYHsQLpP7ChljUo2wlkqdA/lrC38HxYLZBKFMzroJQkiY6kQDA1q88PfDqGGxqr+PWD+PU2iFdrLqrETs3mEdRDRR3gHEWsBbTeYZdNddKjyZVikk/ZQoOabRz4jcQ3L5RgwLTpsGAAK/daWMWuP8AFz2GGRgPIGA+vmUia6cMxDo9+3dZnfxDlaCQwIBCTA8wFMVuxAUSdh+wrzcknytItgqVAjDYnFsFD20BmWaQZ7wABroKDcU4pjRilS3aZrcrqVAUAnzZmidtqb/CP8x/T+orplM/N+gpMJOLcmhj2qBGLa8R/CRAdZzgsPplIoNdvY0hkCorx5XCtBIPzEGQo6U2kN0IP0/zrwysokgMT6kf3oYyaXX+gnQF8FxZgSLmTU/8eXU/edarvG8oYy4Ze4z+7E/vVsFz1Q/Qg1wd16gj6Gtx5p47ca/wDKCl2VNjeE8QhVAMJ8oUx9Y70wcm/jM7PfLFVRoVj+bQLP606Pk/mH10/euXgIzBswkTENp9ROv1p682bVNIF4o97BmN4y9m0p8Iq5JkIMwDalm0GxOu1IHH2vXr9t7njNmJABtkQN4VY71bAsgHSlnjvMhw+MS1DlXRQAj5ZZn3eQZURECDTvGyu+t9issFQGbH+FiheZbjeNYkg2zmDBfDPl3A03NMmFxxu2lZVOwGsqdgNiNfvQ/jr+Hj7bEmGtOpM9Svl/YUYAhADuAPuAKZkyqVOuzoY61ZDxJDDUR/iG31rK93WABn1/8AFZS7G0U7ftlGKtuKy1cII7TMdKncecF101jX+lDhXrQfKKbPOmuMmkSFulQGRipk6KSI101HSDWrjFmGZiZiSZJ7H3isXDNkZ/yqQCZG5mAO+1c1O1EgSTjeKXrh8924wjKJcmF6LvsBR7gNwWcMT+a+SJ/lVWAEe8sfoKVmXpThwJLKpb/FK/hqpYldDBUZDrpGZqVk6pBw0FMJirLOWuWrCi0qkK4bNdaAoUGZncz3NTW4xathTZsoJJa7Cki2pc5BJO40OtK2PwzWsudT/FlkOoDroQyzuDI1qfhLdwXIsqS+2UxrG4YHQj0NTtzVIcowq7LM4RizdtI3knqQdMwYyP8ACYke57V1tXgzsD89sjf8yNoT7TA9KRRfe1bdcmRktWzkiYPivmjXsSPaiXBuYHZbbraZ2UlHkgeU9yTJIjpRPIo/loBY29oIX8K6M8Plt3QFDSNHRwbR+oOU/wCEV05tWVUoIILtoY1yPMdiS9TMSUuLBWVYhoImCIJH1A9wa3jsfabOHAC7AEwRJUB+4EmCK6OaL6Zjxv2LvON4DBowAzXHT9m1PtQLE/8A2NnuL93/ANlo/vRPmq8Dh0ETBUz2EEf0oDiLpOFReme6Y6zltiZ+lVwlomnFeizuYzn4erA9bX6oGG3SGFCOW7oGIw5OkYW4DpH++OhH1r3xlx/olA0MWWywjoQqIfpSnd4i1lLDIplrVy3mnY+JM/QEUa/AB/mWDxM2xjrLs8HK6W1A+YuVzFiegAA+tBebsfiLD5haS5Z7qSLikDU/+KEXONC9irbCQoIjvMKG3n+XanxbJ6KBO5fzMfoK8/zY8HFtWWeJJS5IQOHMb73Lq4xVJdWhVYalRI0iSIgnfU0XXi7WH8JLn4lzBy2lLQe0nb6mu2G5Xsfi705hojQrZQSZDSBpGnSmfCYO3aXLbRVA6AR/5+tKnnXGkkNjid22DuFYvEOx8ayttennBb6qBA+9E2Tr1r3lFYiSdToOlQyi5PooTo1YWNT1r0Wr3NaIo+HpHX7ZEuDXtXJhU/wp7Vwu2gN6H9LkfSO+tH5ILLXO5aXqoPuBUq4y9hXmR70UfByMF+REHXcHb2yDXtp+0Ui81YJTxLCoJAYJOp6MdifarEuXV9KUOL2QcWl9QCbcZZ9JP9apweJOErfwKn5MGqIPN1g5iczEobZljJ1MbxtrRS8bok+Ip91/+JFD+Jqb85oBJU6abTH6miVq4oQKY2jefTrrTf0c+KVgryopt0Qrty9GoQ/8wIn71lS71xTABFZWfpZBry4UVTxFpuN7x9BpWYTBvcbJbVneCcqgkkAEnQdgCa4sSTrvUrhuMezcW5bIDrJUkAxoRMHTrXoJUkiRu3Z7uYRoBZlQQImZ2B+UTvIrWF4ezmCQv+LT7VHtXNVJJjc/Q/vtTBgMQXGYHSeoH66UjLNx6GwxqRJtcq21VPExKTMwksQvUR1MxvFNPF8I18LbIWzZOWXYRduBZZUS0skIN4MAaSaCHidwCA2WTHlVR09BRfltyXNw6lbdxtddchE/rU7zu0NeGl2BOOYUY04VbN7Kip4cXAwW1EHxC/UMSdtBW8HwjFW3KtcSw6GCS0t/iGsEEGZotw29aRIb1G06An0qbYK3G1YuCFCBtco2CgkSF1pEvLbtVTXQyPjKNO7RDu4diyZ7puC5aAZweqXHnUA6k60T4PhfCZgmZkMRKxB2JzMRM6aAV7S1GJRYgBGIHQHMJI99KNZag8nyG3+6KIY1FEdbBOrMf8K6CPXqd674nD23c5lDK2WdOgYN77xWRXS2vepseWa0vkKUU9sV+crITClI/NbZT1gMVYe2oP3pUW4DbVANUZyT3DBf6g03fEOBaRjrqR7zStwHC+JBO3+e1fVeFLlCLZ4vkri2kTLmOLWLdosfKzHX+UhYHaJBNQcRZY3FUAkKg9RmbUx20Ap1XhawNBRDB8FWSSKtk41RLFSbtCVw/Asrqx0CkH1PpVs+Is70p47BKvSuv49ql8jD9Wv7DsE3juwpZYDFXG6FF+pBP96I/iFpUN9pzTrtWjim7mlLw4+xz8p/AyXMcB1ri/FVHWltrhNeGY0z9NjQv9RJh25xgdCa4Pxr/uaCmd6js3emLFBegHkm/YzWuO+lRMVxwnbSgM1hoqXwC2yc3E2J3P3rjc4k0b1Cu6VwuNWWbVkp+IGN6i3cZUe4Kj3BXWFxSR0fFGuT4ozXiK5Gss5HtsS071lcGrKVzYzij//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xQTEhUUExQWFhUWGRkaGRgXFxgdHBkYHBYXFxcVGBUYHCggGBolHRQUITEhJSkrLi4uHB8zODMsNygtLiwBCgoKDg0OGhAQGiwlHSQsLCwsLCwsLCwsLCwsLCwsLCwsLCwsLCwsLCwsLCwsLCwsLCwsLCwsLCwsLCwsLDcsLP/AABEIAL8BCAMBIgACEQEDEQH/xAAcAAACAgMBAQAAAAAAAAAAAAAFBgQHAAEDAgj/xABEEAACAQIEBAQEBAQCCQMFAQABAhEAAwQSITEFBkFREyJhcQcygZEUQqGxI1LB0XLhFSQzQ2KSovDxgrLSFzRTVMIW/8QAGgEAAwEBAQEAAAAAAAAAAAAAAgMEAQAFBv/EACsRAAICAgICAQMDBAMAAAAAAAABAhEDIRIxBEFREyIyFHGBM2GRoULB8P/aAAwDAQACEQMRAD8AlrcERnY+wArslsRIWfeT7elehwvEp/u3X2Uf0rx+Bvk6pc+qt+1TcX7Gcjvbtzqdo0G0eunemXl7guaLlweUfKD19T6Vw5d4G7NmuqVQbA6Fvp0FOSj7UyEN2zJSS0jIrdZWwKcxRqKyK2axRXHGVqvTCtRXHUeCawV5K610ArTjQrdardYcaNbrKytNE74o3cuEUj/8i/pJqvPhmk8RtnsLh/6T/env4s3MuHt9s/8A/JpK+FVmeIA9rdw/sP60h/1Bn/AuqsNZNY21PFGzWCtxXliBqTArGdR6ioa4pTnAMlSZjWDvH2IoNj+LPcJt4dhnkBV7ifM89ABrU/hHDks2sg1PmLHqzEyxNLjPk9DJY+K32S1uARvr6V5zAE76mueX5SIPv7V4YxO0/WmiwRzHjbyMpsWluMAxIZo0BEAHuaqLg3MD4PEXrwsqTcVlKFsoVWYtpG+p+tWtxO7kfxM2gt6rr31+u1K3COM2LuJtYR8OM/hMc7IhzSMygSCYhZmp7blSY/ilG2iu+ZuL3MVdR7iIpRQqhWMQPfqaaeQeN3Ee4l1wbdxdBIMPoNOoJHpW+Yr+Hu4vDOtkeHYIDMoUZ4g/LEGDO+9M/E8cl25bW2B8pYnIoiQRAH/cV0ZK7UjZJfi4he6qpmYwFVZJ7RBP2qssZzZh/wAdcOdrll1Vc+a4ApAmQq6xNPfEMWDYxQbSEfeNssTv30r5+Owqi7YqtUybx57ZvP4b50LSrebbt5jOmo1rKgMKyspGn2QiiK9gV5r2tExZuK3FZW5rDjVeq1NamsONmt2qwisUVhxtxWor3FaYVxp4r1lrCKr7nD4qWMJcNm0vjXF0aGhVPUEjc+grjkiwIrRqhL/xjxhdiqWgp2UqTA95Emmzlz4wWLgVcShtuTBYap6HuK5NPo3iyzjWjXixeV1DIQykSCDII9DXQiiBK7+MYbwbUdGYn7AUv/B9JxjHtaY/9QFGfjM/ksL3LH9qGfB1P9Zuelr93FTv+oO6gW3FYRpXoLWEVRYkykvnXi2vhqYVTLkd+g+lT+ZeOFPJbaI+duw7A96UsLwi/jBNpVFok+e4SMx6xoSw9RpUebI5vjD+S7BjUPvnr4DfIrB3Z1YMoUj7kf2psJGsdJnShvK/L1vCWyq+Z21d4iY2AHQDWBRMrofUGn4YcI0T58nObZxO5A33Fe1AIJrYt7Qdp+0VtNmHaftTRIE4tYRrqqdvDIbpofXbtXz/AMycNv2LwYXHaFVluayo1yqG6RqNK+jMdbEtAH+z7e9UV8R+GXUvgWwfDNm05A2C/LJG253qZXyY9SXFWSMIpy2iWnqx31OpkfWmfhN4C5pqroyrpqWIge2opXfH2sJexFooEJ8LKv8AKfDXMQOpJk0y8igXw18H/ZBlIjdmOjDsYFIWJqevkdLIpWzOPXScHi8yEA2/KevzBShPoQapm6tXnzNgmfCYgKJnTXXTxCfvrVK47DFDDCDVcZJPj7oRxdWRAuorK9Wx5lHcgVlMbBPqrhfMVu6wSCrE6A6z9aOoZqorl65g2a66q5RM6qdjoSJjWk//AOqeNBJTw1BYtlAYjeY3pk0kJg2/R9FHErJGYSN9a44fiVt2Kq4JHaqGxXP+LugNltox1LIDrO+hJpjtcax2GtJiCuEZAFbR/N5oGTIDMiaXyj0McWXFWCqQ4t8XcTCxaRNfyltfvXvAc8Yy/eS3ZXKWO2catuxzEaAxQ8kdxZceP4ilqM5idvWuGG41aLhDmVm2DKRPsdjVRc28zY9Lqrd/hnLmCjw2IEkatBgmNqCW+fcddJV7oOQ+U5EDD1kDet5R6O4s+jQa3NUnw/mzHCw9z8ZbBU6I4VrjbfKO1OPwz5jvYoX/AMQ4bwymUhQuhBnb1FBaujXFo7/FfjrYTh7sjFblxgikGCJnMw9gCa+aLrkkk796s/498X8TE2rCsClpMxAM+dyQZjqAIj1qrkQswAEk9q1sKKMU04cr8kXcRDXJRDt3P9q58F4TYw/8S/cQt2kGPYd6buA8527uISxbUqh3c6dJEDf9qlnlbdRuvkthgpXKrfotXlPh64bD27Cuz5AdW3gkkTRkmlPg3FrRu5AtxCADmaAGGoHUkjfemwOP8qpxzuNkWWDjKirfjISWsiNgT9Sf8q4/Bxf498/8Cj/q/wAqj/F/jOHS+ttmJuBVJC65RJJn1IjSiXwcRMt26rArdAC9/KTmHuJFLV83Zr/As0UvczcYa2kJpJjN6ROn6iimJv7gUtcehlyExJEmNRHRexPeiy24ujMPHkmxd4Jwl8ffPiT+HtmW1jOeifXrVn2rQVQqgKoEADQADYAdqA8rYqyltbKkKwmFJ1c7ltd6YhWYYxUdBeRkcp/2PJqOsZT9ag8y8xWMFaN3EOFH5VGrOeyruaW+V+f8JjVZVY23Anw3gFv8J2Y+gp4mghzbzA2FNq3aVXu3CdHJhUES5A31IH1otwLiHj2bd7Ll8RZK9jMEfQiqH5456XE3xGH8tksqljDsJE5421Xamz4d835rFu04VSDlREBLMo1LFem+86xSXOUW2+h3000kuyx8betrdIZ1U5ARJA79zVS88cQuPiTbs5LgvYW3YVs66FnzTMwIIG8RT5xCyzG44K/7OQSNxlJyiRod6Vn4Jh8plEVvCU5cik5pIiQImkfqHb0H9GNbYpc18Ea9jptsHJFsaMGzMLa5gCu53p8+GuDFvCXMwK/xCDPWOv60r8ZC4a5YbIqXG2UKF8s6lsp3OnrFGcLiltp4iFTmYKco2YmSrDoR+tCs0+fWhjxx49ljW8JbKRAIO+v1qmPiPwuyl0tmyqSQIEkx2FEE5mYqJdVY5twdhOsj9qA8w8NxOIQYl0m0g2UHUTqQJmKBTlkyJ1Ve/kZwWONXd+hTsYceKhXzLI1/vWU6ctYOxcw6lbMkNqxO53B94IFZV1SJPqRWgJa5xcp4d1Ay+GUBBM/KQCZ3pdVCYAEn0FNWP5Qfwmvm7aUKjMQO66BQO5PWlezjriQVcqe4JB7bitWTmtejsmJ43v2NvKXCLN8P+Iv+DlAy6oJ3keaNQY0o7b5bwP8A+37/AMS1p7wSaWuRcGMTduJduFYRnB3YsOgnqSZplt8pKJi4w76D/s0p4Jydpm/VjHTQk8YtqGIR1uBXIBXUkSQDA+9NHCOEYRrKvcxRS7JlBlECTBBOu0UTTla3PzNHpA/pWcD4Laui+l1m8W1chYMDJBIJ03MiinilSV0AsqvoF8WwGGW2XtYku8gANBBHUyBQHgOG/jN42YWywkhTOWTOXTerBu8q2QNC/wDzGh3MHBktWDcQNKFWMsTIB16+tbHE1F22znlV6Rq9Z4ep8v4hxOmjTH2AFeuUeM/hBiGIcqyDy6BpUmNCddD0ovb4dh7hFxLYCOAwBJ0B+tceK8ItKj5UUEqQIGx3B+4FdHDW7OeXl6K84jwu7fuKVGd3EsR0JJ1J6bihyi7h7xSQr7Zt9D1B9jVh8j4MtbfEeYqbiJv0LgNH6VL+KfJo8M3rRE2SA46lXYQdN4n9DSVk++q0VRhFR7+7/oq/EcJvK0MjSTvGh+9Pvw+4VZthjfBLtpB+mxrvaNxcPbFxmZE1CnWDETtP611tXkcaEAj9aVlyOUaRXiwJO2x6s4jCYe3lcHITJcqzeYQAJA0I0ilHmjj+LCuMLcAF24qi5nhgG0Ag/KDt6UR4W5vOLbM8GQiKsgMAT4jGdQD30o7heRMOMz3ibl1ySW2CkwfIo0B9TWYoSdNehGdwg2n7KZ5e4NiMTfc5DeuZiHLyVnbzP09zV9cu8FTDWwoVQ7atl0WYGYKOnT3qfhMNasKEtIqAbhQBm9TG59TXLiWLFtWJ6eZffTb71Zw3cuyHlapHTE6a9f6UFzC5dj5rcAHX80k7/SvWKxwuEhGnefvDAa9IrMNhgiQg6Az7RoO/Whbt0gopRQncu8wW3xK2Ays4uyhLGJBbaRMxpFMGM+KGHt4v8Lke4wbKzIsjN1AG7R6UkcWC8NxrllQoWa5baBmhmk67gg5gKB8A5rTD3MTcTDpcNy5mUOJZRrGW5+WDJPelYm4uSSGTipU2yR8UuL3MXiLdxkC2lVlSDOcBtSek7adKB8HS0txWZGU5cwJJAIEyARt2n0oRxXil2/cLO0nMzBV0ALHXKOnSpdq9cw7Ib1sOHUhVc/lJIO3y609wk403tg8oraJWO4Lfv30AUF78ZZ8s9M7E9DGpo1wrhqYPFJZZ/EuIwFxkLBFYnVFeQSIOp70EHN10XEfIqtbDBcvqI19tK58P5pvI7sqqzOZJdc2Un8wO4NLnCTx8X2EppT5LotLC8XEXMOCQ1pYgsDMSQATqd5HpFALnGGsW/Fds3klM+vnkhYjpOpHpULkDmj8Pcus3mcvL5tysaGT6yYpi/wBNYLiPi2bmDueGcp8SyoJDySzKV2nQwBG9LXjVJPl+5rzXarQq8d4gxuSHN0IgJJA/hk+YiRsJ+1dhx+3Zw165ozXlt5F6eIs5s0bEAj3rlgcbgVvNaV3tyxQNibYIGsKzkEGB6ia8cR+HGILHwblm6g18lxSZj+QwRPbWjhjalb/z8nSnFrR6ug28GLlwZbrocoKQAM3Qndo1JFGOF8fe3ZRlDtayLrExoAdO1K3GONNcRsJjkdHsgiy0eZGMStyTqhHb+leuE8wXOHsbOIsEkAaZgPKRII0IIIIINGsXHa9gSy8qtdDFxPiWFuKboUeUCQjsoP8A6VIEyTWUCxmMtY4stlfCZkLKhI1Zc0oSIEkQRPatVy5A6Gm3yTduoVuMFQnXLoSBrr3oPzL8MzbtPesOzeGCzW23KjUlT6DpVzreUjQaaSdqGYrEgXCk72yTO0ag06KhFdmzlOb2j575Yxos4i3cM5QYPXQ6HarTHHcMFDeOkEbTr/y71Td4yzdpP713wHD3vOEtjMxIAE7kmBR8uKFOCky6VvqwlGDRB0M6HY1Awv8AC4j/AMN+3/1KY/8AjSvyth72CxDWbyHNc8uhBXyyZB67iI9aNcaxZW5hHiCt7LPoRr+wrOalGwHDhKhyujQ0N4zdteA6O4BdCI66gxAGu9c+Jcea3IVUZ2UgZh8oOmaOp7UDwfC2ci45317k+81J5HlLGuK2yjDh57ZL5dxZSzbRlLMvlkbb6etEcbxVF8txWg6GIO/pQ+xx1LWJGHdMpaIMaSdpPaBTtheXkuZWvKCjEQCdT66dKijn8htf+0UyxYYppihwBmsYB7aguWukpCkkqGzZjG06CpOK5oRg2e27ErlZBEHUwMupJE7ValvCoihVACgQANAB2FKPNXCAW8REXxQNDszqNWRSBowiZ30iqMmB7mn/AADj8iOotfyLK4abYUgZWGn7Ed99IOtDOCcqWsTeujxXtBAAMpBOYneDuoG/aRR7l6WAdmVkIOad10Jkzpr2kmjlrh9u06vbEQQNv5iAduk6xScLadyWirLPlH7ezfAeWmwhzNfa5EBRlAEE6yJJJ+sUaFwEHtt/euuIYtbUid4giCD2I9KG4y5CzIW2oEsSNdAdOu2unSvRSSWjypScnciVir4ZoXWNz69hQ1sSLjtacAlRoT1mdPXVa6YPGIyBl0UsFBIMEkZhHcEdajvidCbK+ZipDMIXzHfXUxppW02daR1voLKBhbIDRCjUljplZvX1roUZ8mYlFVpKjcr0EjpMn2ipAb5iJYjQgE5QYnbpvXNCxMsZhipjopiCB6Ex9jW6iZtih8SeC2ruGdzpiLatctjqyKVDyO0FTHQ61SYzmEEiRJ/vX0JxrC/ww7AE2WzrcjZCMr5u6QzKw18pkaqKpnnjg/4W8yoCLTqGtdwJOa3I/lJI+3SthVmi7iXtrC2wcwMlzvI6AbCn34g8NsDDWrlsucyI6O4ILhgMwggdYM1XFNDcVvXcKlm6zuiqVScvlAghR1jyisy9qgoaBFq3YDfxHuDeYQHX/wA0T5Ys2Xxlq0GZluNl1UjKTsY60CfeT1APuSAf3mswWLezdS6hh0Mg+tbNcotIyLp7GhuFpb4jds3rmRVaGdtQoBgk9wBrRT4e4wWeJPYt3A9vzgOoID5dmg+lLlrE/i7129e+e520jp+wFF/hpw5zj8x2tKdR1nQCfXeggur7Ok/gbPi7wa213CYjwyQ1wW7wQeZlkEfKN4za79Kic1ZP9HWVW6E8K8ypdhlZkGcINNToFqwOPt/qzMJm3Dj3Rgf2FVP8UuMKx/DC3Hh3c2fNuCsgBfZwZomvQK7FnAWlvP4V67nNwjK0ksrSOp6EEzXq9iXu2xh7roxski25PnVQDNoHqpOsHY7UJwLlbikbiSPeNKk8WtAYl42dgw9mhh+9HRtjTypwbA3MKty9cy3VuMGHiKukeUjqRttWUl4dR4i+jD961S5R2YXXw3nbxZK23UDdnUx+g3j1qJxjnCx4NzO/iPlYKGAiSIyyOlMfLGPUWAqyCPm0/U/pSr8TOAG7atnDorvnZnKATly9e+tTywQXcv4LY+TOWlH+SruF4Nr1xbafMZifSTTPyRws/iZcMPDMjpJ6b9NK48C5SxDur22ACkebYg6bA1YFrGlbhRmzudzAHTTYb0OfNpxjsbgw+5IMY/h9y8rXHtootkFIMtEQWBBiIO0Ul80IR4Jg6X7Z+mopt/G3FDeJCqD5GzESsCZ1iJnSoPDuJeLeNuATEgbkgdhFLxeQ4RpRs3L4ik+TlQM4vam9qSJAiBPpFNPDijWwvWIg6Ead66Lwm5dMEKzKdireX3aO1TsPyldChpXOOkmPuRNIzwyTk5RXYMfpwilfR54Zy3ZuPLjOFAOU7Ez5Z7xqaYuP2SbIVNGzKQYkLGsmNtAaicGwr2lCuIdmJMGRCgASfrPvTBfUMpVtmBBHcHQirMOKsXGS7I8uS52vQG4BxkX0DdfzCIy6CJkzruKK4nDi4sHQjUEbqRsQaU+J4b8NdN1QuTQuvmIKyqoBMiR12pjwmJzBWDZhG8RM+lbjk4vhLtf7Rk4p/cuhO5twDWUzRlGcHMshMzHVwJhCdJ0jqK6cKZkttae4CT8hIIaYkDKdcuwBPWnXEhGUpcgqwgg9Z6VWfHeHXExJts5GZcyOASzAGVkSczCAOgETS80OL5RXY/BltcWP15pw5cLMqDlOknQHpppQvH4a1dVHcHJblssaEiYPuACI7V35WxXiWDZZ1a4oIJXaD9ACQTBjrW8JYCI4u7DMYB1jNP7mI7VVH7kiaS4tnPDEsSCqpa2VRrmEAhl20A7bQanXMMWB19pAjXp7SBQvh+DNxQrkq9pyJH5lVs9sxtESIjUGKPJKkDWB+3aiVoFgTDYgB0cD+HfGU/8ABcUGAfXRlPqBXprZGZQYdSIJ9vKT6H5T7V2vWEU3FXQFvE1OktBzL2GYSfUmhPM3FksKMQZYKAHUbspYK0eoImK44mcJxyXUzZCMxZbiHdLiyLls++pjYgyKrznDhyNZfDMZCwcPcPqpNpWPZlR7RnqiVy4p8QPDzPYU5mOs6ZysAORMyAInrppSXxbma/etPmE27hZQDrlBfOqkwNQdvrWxqjnaYrTTvwbgV9/DCIphQTJQQABmaSe00j3NqsvAY3KFYkjKgnWOgEUxw5dnOVdCbzNwd8Jfa05kDVWGxU6rH00qJwnD27l+2l1yltmh3ESF7idPvTb8RT4luzeEH8jehEsv6EikyxE67VktdHRfstzh3J3BxoMU8kak37Y/ajvL2A4fhrrph7y5n1Oe8rbA6iqWs4hBJkSK29zNlKOFI3n+9T7sbSZ9G37dt1ZC6w4KkZh1EVV/HeSLmMRMTbu282QC5bYwSba5WytqDOXqKU7PMWJSZuo24hgevUR10o+OM4hUtC1dVFaS3lmS0FokaDzHStTl7MpLoQ8Dk8caEpm2J1j1I9OtdOIwz22XQMAF1mFUlQCT1gCpdxETiDBlzIrNKr5cwC9CAcs+1Ds4KCNMrNHWARI/Y05fIDI9s61lYKyiaMLaw2LYoTaOdVgqB+Ynae9dsNxe7cZEUZHYhQpEa/XpSjb44cODAJyxAHtpr0o1w/DYjiKLdvXPCXdPDUHWT+afKdNjBrzckbuT6PVjkjBKK7HbE8JuqjC1cHiMJggBWYeoEjtOtCMXyebjC41x0YDXIBp9STNeeHDFYa4viOb9kA+bTMvYmDJFOFrioYQoB6H3iYjvUrb9MZyvoW8Ty0bigm8SVWFzqAOpliu9LGP4C9hs10Bi7ytwCRAUeUdtZ09Kf1suQXu4i2LW8sFA77zJPoBQXmziSPYtGwQ9ouwLmQS6ysIp1yatrrNNhCfFt9C3kXNR7GDCcKVFxLD5TkzKNFY+EsNHeT+le+DWB46qCwGViYdgNI7GuPAPFPDrly8AM4Lhs0syjKFLDYaKOpmvfJThmuXSQYGUa9Tr/SikmskEhSr6c5P1oaBbhg2uigDWZ1kn9BU5bhIhl0rjhmGkxMDrP7aV6uPdDfkydTrm+0R+teizzgdxnLmtoSpYsSoaZ0ETA3Gv7UDxfEEwKwpzFvltkzkP5vMTMHsRUrm/Gm3azJ85OUN1gkEgNuNAarP/AEopcZ1DA/zsANeuxNS5pU9LfyW+Pi5RuT0WavETibSQwt3ZBMGR66HcEdKlcSwBv2VOcC4oIzqCAQdGBAM5SN4NVZYt3WZvAslzIKsjsAIMsdYEEVZnBMQ6onjlZuRGQ+UH+Q9j+hoccnf3bvs7LjUfxZXA4vewOJIRYKkBmcaETJW2pMqhEDXU1ZF3GJethllRetEqT2ZTp7gxQ/mvgJuXEvrByEGCubTsUkZlB1iZo/wfAj8Otp4YAHUCAZMyoHyjXQdKfjpaj0TTt7ZF4Bi/Eto/VkUnSNY1H02qffv5VuNvlVm+wJqJwzBeDNsCApMTrpJOnprWuLsy4bEMujCzcI98pin+hZWnFeY8TiMO5Sxlv2UcvBDKLcqwJJ+YgdI6ntSC/MWJcpbuXJRQdBt5l1JPWYHWunD7721u6srNaKtBImVMgjtvQFUKgkiJGk9vT0pUXYxqjd1vKpnU5gY9Y2orwf8AENg8QlssbQKl03CkmAxG4Om42qHwpVljcbLAlCVJliQJMdAJNNHJHEsTZt3MkZPMUQqIuPchQWMSyjU6mBQzmooKEXIQFE+9MPEsYwuW1BgGCQOw7/auHGcAVxTDIbUnMbZBGSfyEH2ntBofibpa6TOxj7aU9StWBx3sdbIt37T27pYIRmDATkYfK5XqokyBrFJmJwTWrj2rgGZex0IOoZT1Uggg0e4DxI23BVoI2PY9DUfHX7j2Jv2yXzE27ogQpYl7bADVeoHSaybMS9EH8Sq/7tNoiD999642MOzCUy6dCdajXrk9IrdltOn1oeOglL5CWH4Bibi5ltZh3zL/AHpgw2BxHhpbyItwa+dwAFkgmZidVEUuYQOv8wG+nv6Ub4feI+cxvq2wGh6n0NLbndOqGfbVpMD8ZtXLWMcXCpeZJQyslJ0J9xUC0p8J/wD0n7GD+9FeOEXsZdNvVQJnacqAEiemmlC8KJgfzAgfbT9QKeuhTRGA2rKlYDCh7gViQCJ2/b61lZLIoujqPOLxRcknrRXAcSvgWRhptXAcma0WDXSzaBh8rMC0e1BO80Z4eEGFd3lgrkKoYqUdk8lwHYiRqBrpW0l0a3fZPX4g8StnK18ypIOa3bJkaEE5elMeK5qv3sMt7DZotKvjTuHJ0y6REA/eq2SAA5aXDfKRuN5Le9NK5f8AR2IW0Tka9beRICtlb+EwnXSdYImKXkxp0bDI49HXly5e4hiFFxv4eHRrrqBOZUOYrA1YnQVL4JhybXmDK1y6jW5UibbyZXoF3IqF8LeKjC4m9eIzFMNdIX+YgAge39AaPcI402I/Cm7lLteQZsqjRflUQZA0IiKVmj9lIZhm/qWNOP41cD3rAMWVlVXQABQFj6kGiPJNubDax59TOuWB/nFKmJbPfuyYzO8H1JJE+nSmrlk5bVkEEAlmbXTSYJPtOlSeJc8tv0W+XUMKSXY5pegQNh/2a53L5PWudu+CCRG5/wDNcywB300/Xb716lM8kBc44Hx8O9vXNGZIOuYaiPfbWoGA5Nw1vCJnttcuMAWcuVIZgCNAdANoijHEMSJX/icWwegYmAD21ET7UNxmKuNYCjQMPmAOZZIyn2AJpdLkMUmlSZzs8PsYcoLKuzuGk+IxCqsT1iAY0jWjFrCA2IMFiFYGPKpIAIQDYCNvWl/lnMUdQsLa8VVctqwKySJ3Mnf0ony7iwcKERgzW0XMw/MYKk/dCKDJFcGl8HKTlJNhjhWLZFUOZGoJ6qRuCOoggzTDhHAAiBSHhePC3iLSv8twwPRspA+8kfamrC4a4gb8yyYHUA9vQdql8bI3FVsblhUnYaa2DqQDQjmLDxhr+QQTbYR9KK4ZjlE1B4oz5kULKNmD6nQZdDoP0NWt60TrsojiWCCPaJtyHkNH5vKCB+prhy/wcXh4WIDh1nIjSoVT/KSIj0p65mweX8PCglL6Lv6ER+gpkTCAiScs9N/12B9a8xOdcT0HxWytcVyU2uS4AYIgiRHY0Et4H8PcW1ibhtBh5WtrmVQDOZ1kHKQdxV0NhUjcfUVA5gbwsJi7oNtmNpySwE6rGmnrTsV9S2Km/cSisIjvf85OeQBMyei76xFN1vkNFV1dZd9mknKZ6Rp96Ecq2mGJwwufKzIVnudNT2irtw+DhpKhtdjqP3pmXlqnX7GRa9nzhdsm27J1Viv1Ukf0p3x2BxK4R0uWldGCsHkeQDUQAOsiaVeOXScReYAAG8+g6ec7elWbzHx1rLWLNm0bhu2wWGYALlIPmkaDbrRT5fbQCrdlKI4DeZZAOoBj9dYrtaKu2UDKCQAGPfTVtB9TV98Bwha2PEs21AJKqpV4zMWbzKO5OhmKR+LfDw/6zddkGdw1uJBUFjmUrEHQjan8ntNa+RaqtCd/o8KzDykjfK46exivXDblpboV1JVmWQToVnUH6Gpf/wDkbsyt62qkE5rhKidPJqPmgz6jWpC8lXEtPiHuqQiC4oWTm9M2g6jUd6C13YXegZxjDAYl3UqyPJGUEBQZAUgjcAChBuEFD0G3tMmnXivCXC2GGXLey5DIjVQdeoie1QOPcqLh0UXbgDEnLGo9R0gV0MqvZssfwROXMgvNYuwA4KhzoUbdTPY6jXSsqJYS27obxYQIPhxJjRTJ07VlZkjFu7Niml0DHEmdq29kgBun95/TSpC2ix1UjfeT9JOn1r3fw8KZZScswpmIM6/RjVFi2tEFWM6bimTl/HXEsuHLiywYGCFBG7Akg5tY22oJwjBeNftWh/vHVfaTqfoJonx7iZvteVNLVsgWUGgS0rEAAesyTua6SvQKdEbl3EtZv27oWUDBWDaKyEEOpJ0gqTTKcN+BxaJmRrIvpdtkfMbRAZCdNFhyPUg0m3MW7xnZjGgk6ARsBsKecZhbmKwdq9btoVs4e34lxnhl8Jri5AJg5pU7ToKXkVoOLp2H8Bh/GvOAwA87knsJP3gU0WAbSWQw8wCLPeQGy/cmT2pL4TxEOf8AYWknc57kjQAwZ3gkwdKd8ffbyOEzJObKNxA0Gu8iPtUviwSlKnuiry5ycI60E0IVScozGSfUnKDP0Nd8UwtKCFEs1tfuwA37AmhNzE2cpVmIIAZkBIgSGMbdhsYrlxHH4Y3hacsHR0cBpIYgMQJkjcjbtV9P5PPckR+N4rLZzZixQ4Vt+rXSTH/MorpjBoM2xRD91E5u+x0oJxPFW2s4rL5QDgwIEbPbDbDedqMcUvEray7FV/RCI1oK+A7RJ4HtlJ0Mg+xYD9jSt8P8WbRu23MlblxD7m4Cmn+LN9zRO5xTwo8pOZXy9ywynKBG+h9IqJhrEY25bS0qPcztoDq4MqxjQjXf1rq+TLCPCuW/xtxy97J+HvADIJYkEOpM6ARl6a1aqiqR4jxy7gcXnyl7V1YuKmuUoSJHcgAa9RTbwf4lYWCLlyABm1VgQNto70mo4tJBtymrbLCVYqITNx1OxUfrIP7VD4DzJh8YpbD3A4GhjcHsQdZoicOCwczIEb6Eeo9JNNTsBquxA5q1W2VAEXrbH2BJY++9FzcoRxvCZ7l1NlW4YPq3mP0GYipNu4SPKCYryJ5KkejGNpEtnHelT4hYzw8DdWfnyqvfcE++go294gaihXGHLoyi2rgiIbUfb3pf1kpJv5DUfgrfl94Nm51tsN9diNT/AGFW3c5itycq3WgZtLVyPQSARv61WfL3B7uFuBntO4BmFAKk9wQZmrIXiIGR1V5AnKdDqNQ06iq83lQ1VUJhhlbspO5N268+UlmIzTo2aYPr0q8FUXsPLL/u1HmGvyidSNqqrF8tY25iLroFGZ2eSdsxJjbfWm3BcSx9tbdvELbIJCtcDqJXvGmoANMeXG0qd/2A+m7aGDhXL9pJ8oGY6GTv9DtXPmDCJbE5JbQjU6kHYbgn0qNxHE32Ui3dsm2T1LKw6j+IpIkH0qHxO9i7qqrypGn8NkKOCR5mzCc2npRxzxcdAPC72bvlL9hbbojqGQlCwGqx9ZIAFcuI4hrth7Qw/hKVyLDKQskQMoOm2xqRgMOAFuO5YMihlK/7N1kEgjQgyZjtUbmLEpZviFVlFlnBLZVmdGU/mbbSghbbQUlSsBoxfD4BDuhugj/ADB+tMXFrCXVXxEDDTQid6UOFJcTECy4WbS3CSJ8xa3mDn1IIGmlN99rnhr5VjKIIOuw6GsyP7gsfQETgFi2/iKmUjXuPsZrKnXboIYTBjUEQfsayluTHcV8FUfiAMkKRAIbzHzmSQSDoNCBA00rjZeDr2I+4Irm1FcHwN7llsRnti2jZGljmViJWVGsGDqO1eq6R5xvlq/4Vx7g+ZLVwp/iKFQR7ZpqFwr58p2KuP+kx+oFdLGFcOPIWUnLpJHmH8w95rlhnCXVJB8rCZH30+9CbRwBpv5cxH+oYxJ+QAx3VyuvpDWljtJoVZ5Uxj3HVLDFQTLkZUgbHO0CDThy7grWBtXhfuJduXDaL27DZ8tsEkq9wQsSQSASdIoZtUbE68v4YKt7xFlkTboCWVZ+gNWGRqoU6ZR06nWf1iq3wGLtLduM9wsjFsjhTqxOZWa2TOXUCNdqcMDxcXbLFbkvJXNGUzJCGDtOg1qTCnGb0V5mpQjsLXbIGU5AxJAZiBqDI266lR9KH4iTmJtLni2c28TInYHQA9etScPdJUgKwGUQG311j7jeuruIYEahFMTrpII/Q/eq+ZE4g7il5Ee+PCQnwrdzzCM03MmgAIlYB+or1jmJCjQFVI/8AdB/au16yl180g5A1pv8A1tZdJ+m3vQrFY5i9tCuh8VSR/OufKu/aSfau2zL9Arik+CfEuZnW08sF/MboURGsakTpU7hmNnFs6ufPhrLEzsSbKsB1BmQfWhXEbXhWb8k5ybaOxGjM1w3CRBjYDStPiwLWEdok22syBsyXgyz9CBTuKYq6Y281WbduPKuVm3ygsCyEEA7BTpOlAOBcMt3LyWciR+FLkganNf0kwJgAR70xc3WycMjsIPlP0M0F5YGXF4WD82DYHsQLpP7ChljUo2wlkqdA/lrC38HxYLZBKFMzroJQkiY6kQDA1q88PfDqGGxqr+PWD+PU2iFdrLqrETs3mEdRDRR3gHEWsBbTeYZdNddKjyZVikk/ZQoOabRz4jcQ3L5RgwLTpsGAAK/daWMWuP8AFz2GGRgPIGA+vmUia6cMxDo9+3dZnfxDlaCQwIBCTA8wFMVuxAUSdh+wrzcknytItgqVAjDYnFsFD20BmWaQZ7wABroKDcU4pjRilS3aZrcrqVAUAnzZmidtqb/CP8x/T+orplM/N+gpMJOLcmhj2qBGLa8R/CRAdZzgsPplIoNdvY0hkCorx5XCtBIPzEGQo6U2kN0IP0/zrwysokgMT6kf3oYyaXX+gnQF8FxZgSLmTU/8eXU/edarvG8oYy4Ze4z+7E/vVsFz1Q/Qg1wd16gj6Gtx5p47ca/wDKCl2VNjeE8QhVAMJ8oUx9Y70wcm/jM7PfLFVRoVj+bQLP606Pk/mH10/euXgIzBswkTENp9ROv1p682bVNIF4o97BmN4y9m0p8Iq5JkIMwDalm0GxOu1IHH2vXr9t7njNmJABtkQN4VY71bAsgHSlnjvMhw+MS1DlXRQAj5ZZn3eQZURECDTvGyu+t9issFQGbH+FiheZbjeNYkg2zmDBfDPl3A03NMmFxxu2lZVOwGsqdgNiNfvQ/jr+Hj7bEmGtOpM9Svl/YUYAhADuAPuAKZkyqVOuzoY61ZDxJDDUR/iG31rK93WABn1/8AFZS7G0U7ftlGKtuKy1cII7TMdKncecF101jX+lDhXrQfKKbPOmuMmkSFulQGRipk6KSI101HSDWrjFmGZiZiSZJ7H3isXDNkZ/yqQCZG5mAO+1c1O1EgSTjeKXrh8924wjKJcmF6LvsBR7gNwWcMT+a+SJ/lVWAEe8sfoKVmXpThwJLKpb/FK/hqpYldDBUZDrpGZqVk6pBw0FMJirLOWuWrCi0qkK4bNdaAoUGZncz3NTW4xathTZsoJJa7Cki2pc5BJO40OtK2PwzWsudT/FlkOoDroQyzuDI1qfhLdwXIsqS+2UxrG4YHQj0NTtzVIcowq7LM4RizdtI3knqQdMwYyP8ACYke57V1tXgzsD89sjf8yNoT7TA9KRRfe1bdcmRktWzkiYPivmjXsSPaiXBuYHZbbraZ2UlHkgeU9yTJIjpRPIo/loBY29oIX8K6M8Plt3QFDSNHRwbR+oOU/wCEV05tWVUoIILtoY1yPMdiS9TMSUuLBWVYhoImCIJH1A9wa3jsfabOHAC7AEwRJUB+4EmCK6OaL6Zjxv2LvON4DBowAzXHT9m1PtQLE/8A2NnuL93/ANlo/vRPmq8Dh0ETBUz2EEf0oDiLpOFReme6Y6zltiZ+lVwlomnFeizuYzn4erA9bX6oGG3SGFCOW7oGIw5OkYW4DpH++OhH1r3xlx/olA0MWWywjoQqIfpSnd4i1lLDIplrVy3mnY+JM/QEUa/AB/mWDxM2xjrLs8HK6W1A+YuVzFiegAA+tBebsfiLD5haS5Z7qSLikDU/+KEXONC9irbCQoIjvMKG3n+XanxbJ6KBO5fzMfoK8/zY8HFtWWeJJS5IQOHMb73Lq4xVJdWhVYalRI0iSIgnfU0XXi7WH8JLn4lzBy2lLQe0nb6mu2G5Xsfi705hojQrZQSZDSBpGnSmfCYO3aXLbRVA6AR/5+tKnnXGkkNjid22DuFYvEOx8ayttennBb6qBA+9E2Tr1r3lFYiSdToOlQyi5PooTo1YWNT1r0Wr3NaIo+HpHX7ZEuDXtXJhU/wp7Vwu2gN6H9LkfSO+tH5ILLXO5aXqoPuBUq4y9hXmR70UfByMF+REHXcHb2yDXtp+0Ui81YJTxLCoJAYJOp6MdifarEuXV9KUOL2QcWl9QCbcZZ9JP9apweJOErfwKn5MGqIPN1g5iczEobZljJ1MbxtrRS8bok+Ip91/+JFD+Jqb85oBJU6abTH6miVq4oQKY2jefTrrTf0c+KVgryopt0Qrty9GoQ/8wIn71lS71xTABFZWfpZBry4UVTxFpuN7x9BpWYTBvcbJbVneCcqgkkAEnQdgCa4sSTrvUrhuMezcW5bIDrJUkAxoRMHTrXoJUkiRu3Z7uYRoBZlQQImZ2B+UTvIrWF4ezmCQv+LT7VHtXNVJJjc/Q/vtTBgMQXGYHSeoH66UjLNx6GwxqRJtcq21VPExKTMwksQvUR1MxvFNPF8I18LbIWzZOWXYRduBZZUS0skIN4MAaSaCHidwCA2WTHlVR09BRfltyXNw6lbdxtddchE/rU7zu0NeGl2BOOYUY04VbN7Kip4cXAwW1EHxC/UMSdtBW8HwjFW3KtcSw6GCS0t/iGsEEGZotw29aRIb1G06An0qbYK3G1YuCFCBtco2CgkSF1pEvLbtVTXQyPjKNO7RDu4diyZ7puC5aAZweqXHnUA6k60T4PhfCZgmZkMRKxB2JzMRM6aAV7S1GJRYgBGIHQHMJI99KNZag8nyG3+6KIY1FEdbBOrMf8K6CPXqd674nD23c5lDK2WdOgYN77xWRXS2vepseWa0vkKUU9sV+crITClI/NbZT1gMVYe2oP3pUW4DbVANUZyT3DBf6g03fEOBaRjrqR7zStwHC+JBO3+e1fVeFLlCLZ4vkri2kTLmOLWLdosfKzHX+UhYHaJBNQcRZY3FUAkKg9RmbUx20Ap1XhawNBRDB8FWSSKtk41RLFSbtCVw/Asrqx0CkH1PpVs+Is70p47BKvSuv49ql8jD9Wv7DsE3juwpZYDFXG6FF+pBP96I/iFpUN9pzTrtWjim7mlLw4+xz8p/AyXMcB1ri/FVHWltrhNeGY0z9NjQv9RJh25xgdCa4Pxr/uaCmd6js3emLFBegHkm/YzWuO+lRMVxwnbSgM1hoqXwC2yc3E2J3P3rjc4k0b1Cu6VwuNWWbVkp+IGN6i3cZUe4Kj3BXWFxSR0fFGuT4ozXiK5Gss5HtsS071lcGrKVzYzij//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189622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p:cNvSpPr>
            <a:spLocks noGrp="1" noChangeArrowheads="1"/>
          </p:cNvSpPr>
          <p:nvPr>
            <p:ph type="title"/>
          </p:nvPr>
        </p:nvSpPr>
        <p:spPr>
          <a:xfrm>
            <a:off x="228600" y="165101"/>
            <a:ext cx="4982936" cy="924475"/>
          </a:xfrm>
        </p:spPr>
        <p:txBody>
          <a:bodyPr>
            <a:normAutofit fontScale="90000"/>
          </a:bodyPr>
          <a:lstStyle/>
          <a:p>
            <a:r>
              <a:rPr lang="en-US" dirty="0" smtClean="0"/>
              <a:t>The Death of Woodstock</a:t>
            </a:r>
            <a:endParaRPr lang="en-US" dirty="0"/>
          </a:p>
        </p:txBody>
      </p:sp>
      <p:sp>
        <p:nvSpPr>
          <p:cNvPr id="24581" name="Rectangle 5"/>
          <p:cNvSpPr>
            <a:spLocks noGrp="1" noChangeArrowheads="1"/>
          </p:cNvSpPr>
          <p:nvPr>
            <p:ph sz="quarter" idx="13"/>
          </p:nvPr>
        </p:nvSpPr>
        <p:spPr>
          <a:xfrm>
            <a:off x="228600" y="1295400"/>
            <a:ext cx="3505200" cy="4267200"/>
          </a:xfrm>
        </p:spPr>
        <p:txBody>
          <a:bodyPr>
            <a:normAutofit fontScale="92500" lnSpcReduction="20000"/>
          </a:bodyPr>
          <a:lstStyle/>
          <a:p>
            <a:pPr>
              <a:lnSpc>
                <a:spcPct val="110000"/>
              </a:lnSpc>
            </a:pPr>
            <a:r>
              <a:rPr lang="en-US" sz="2400" dirty="0"/>
              <a:t>Woodstock '94 was a music festival organized in order to commemorate the 25th anniversary of the original Woodstock Festival of 1969. </a:t>
            </a:r>
            <a:endParaRPr lang="en-US" sz="2400" dirty="0" smtClean="0"/>
          </a:p>
          <a:p>
            <a:pPr lvl="1">
              <a:lnSpc>
                <a:spcPct val="110000"/>
              </a:lnSpc>
            </a:pPr>
            <a:r>
              <a:rPr lang="en-US" sz="2000" dirty="0" smtClean="0"/>
              <a:t>“</a:t>
            </a:r>
            <a:r>
              <a:rPr lang="en-US" sz="2000" dirty="0" err="1" smtClean="0"/>
              <a:t>Mudstock</a:t>
            </a:r>
            <a:r>
              <a:rPr lang="en-US" sz="2000" dirty="0" smtClean="0"/>
              <a:t>”</a:t>
            </a:r>
          </a:p>
          <a:p>
            <a:pPr>
              <a:lnSpc>
                <a:spcPct val="110000"/>
              </a:lnSpc>
            </a:pPr>
            <a:r>
              <a:rPr lang="en-US" sz="2400" dirty="0" smtClean="0"/>
              <a:t>Woodstock ’99 attempted to emulate the original Woodstock Festival of 1969.  </a:t>
            </a:r>
          </a:p>
          <a:p>
            <a:pPr lvl="1">
              <a:lnSpc>
                <a:spcPct val="110000"/>
              </a:lnSpc>
            </a:pPr>
            <a:r>
              <a:rPr lang="en-US" sz="2000" dirty="0" smtClean="0"/>
              <a:t>Ended with violence and rioting</a:t>
            </a:r>
          </a:p>
        </p:txBody>
      </p:sp>
      <p:pic>
        <p:nvPicPr>
          <p:cNvPr id="16386" name="Picture 2" descr="http://media.syracuse.com/post-standard/photo/310897-standard.jpg"/>
          <p:cNvPicPr>
            <a:picLocks noChangeAspect="1" noChangeArrowheads="1"/>
          </p:cNvPicPr>
          <p:nvPr/>
        </p:nvPicPr>
        <p:blipFill>
          <a:blip r:embed="rId2" cstate="print"/>
          <a:srcRect/>
          <a:stretch>
            <a:fillRect/>
          </a:stretch>
        </p:blipFill>
        <p:spPr bwMode="auto">
          <a:xfrm>
            <a:off x="5029200" y="3962400"/>
            <a:ext cx="3915229" cy="2724151"/>
          </a:xfrm>
          <a:prstGeom prst="rect">
            <a:avLst/>
          </a:prstGeom>
          <a:ln>
            <a:noFill/>
          </a:ln>
          <a:effectLst>
            <a:outerShdw blurRad="292100" dist="139700" dir="2700000" algn="tl" rotWithShape="0">
              <a:srgbClr val="333333">
                <a:alpha val="65000"/>
              </a:srgbClr>
            </a:outerShdw>
          </a:effectLst>
        </p:spPr>
      </p:pic>
      <p:pic>
        <p:nvPicPr>
          <p:cNvPr id="16390" name="Picture 6" descr="http://area-51-blog-forum.2313912.n4.nabble.com/file/n4225033/2893649491_a5430408e3.jpg"/>
          <p:cNvPicPr>
            <a:picLocks noChangeAspect="1" noChangeArrowheads="1"/>
          </p:cNvPicPr>
          <p:nvPr/>
        </p:nvPicPr>
        <p:blipFill>
          <a:blip r:embed="rId3" cstate="print"/>
          <a:srcRect/>
          <a:stretch>
            <a:fillRect/>
          </a:stretch>
        </p:blipFill>
        <p:spPr bwMode="auto">
          <a:xfrm>
            <a:off x="5211536" y="152401"/>
            <a:ext cx="3741963" cy="2514600"/>
          </a:xfrm>
          <a:prstGeom prst="rect">
            <a:avLst/>
          </a:prstGeom>
          <a:ln>
            <a:noFill/>
          </a:ln>
          <a:effectLst>
            <a:outerShdw blurRad="292100" dist="139700" dir="2700000" algn="tl" rotWithShape="0">
              <a:srgbClr val="333333">
                <a:alpha val="65000"/>
              </a:srgbClr>
            </a:outerShdw>
          </a:effectLst>
        </p:spPr>
      </p:pic>
      <p:pic>
        <p:nvPicPr>
          <p:cNvPr id="16388" name="Picture 4" descr="http://www.blogcdn.com/www.spinner.com/media/2010/05/woodstock-320-061507.jpg"/>
          <p:cNvPicPr>
            <a:picLocks noChangeAspect="1" noChangeArrowheads="1"/>
          </p:cNvPicPr>
          <p:nvPr/>
        </p:nvPicPr>
        <p:blipFill>
          <a:blip r:embed="rId4" cstate="print"/>
          <a:srcRect/>
          <a:stretch>
            <a:fillRect/>
          </a:stretch>
        </p:blipFill>
        <p:spPr bwMode="auto">
          <a:xfrm>
            <a:off x="3809999" y="2590800"/>
            <a:ext cx="3205407" cy="2133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528490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9126" y="12700"/>
            <a:ext cx="8619539" cy="1446550"/>
          </a:xfrm>
          <a:prstGeom prst="rect">
            <a:avLst/>
          </a:prstGeom>
          <a:noFill/>
        </p:spPr>
        <p:txBody>
          <a:bodyPr wrap="none" lIns="91440" tIns="45720" rIns="91440" bIns="45720">
            <a:spAutoFit/>
          </a:bodyPr>
          <a:lstStyle/>
          <a:p>
            <a:pPr algn="ctr"/>
            <a:r>
              <a:rPr lang="en-US" sz="88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Forever 27 Club</a:t>
            </a:r>
            <a:endParaRPr lang="en-US" sz="88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51202" name="Picture 2" descr="http://th09.deviantart.net/fs71/PRE/i/2011/211/9/f/forever_27_club_by_denyon-d42625o.jpg"/>
          <p:cNvPicPr>
            <a:picLocks noGrp="1" noChangeAspect="1" noChangeArrowheads="1"/>
          </p:cNvPicPr>
          <p:nvPr>
            <p:ph idx="1"/>
          </p:nvPr>
        </p:nvPicPr>
        <p:blipFill>
          <a:blip r:embed="rId2" cstate="print"/>
          <a:srcRect t="11575" b="11575"/>
          <a:stretch>
            <a:fillRect/>
          </a:stretch>
        </p:blipFill>
        <p:spPr bwMode="auto">
          <a:xfrm>
            <a:off x="-52873" y="1588247"/>
            <a:ext cx="9249747" cy="4443506"/>
          </a:xfrm>
          <a:prstGeom prst="rect">
            <a:avLst/>
          </a:prstGeom>
          <a:noFill/>
        </p:spPr>
      </p:pic>
      <p:sp>
        <p:nvSpPr>
          <p:cNvPr id="6" name="Bevel 5"/>
          <p:cNvSpPr/>
          <p:nvPr/>
        </p:nvSpPr>
        <p:spPr>
          <a:xfrm>
            <a:off x="5969000" y="2552700"/>
            <a:ext cx="1295400" cy="182880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Bevel 6"/>
          <p:cNvSpPr/>
          <p:nvPr/>
        </p:nvSpPr>
        <p:spPr>
          <a:xfrm>
            <a:off x="7264400" y="2552700"/>
            <a:ext cx="1346200" cy="182880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7"/>
                                        </p:tgtEl>
                                      </p:cBhvr>
                                    </p:animEffect>
                                    <p:set>
                                      <p:cBhvr>
                                        <p:cTn id="12"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42325"/>
            <a:ext cx="7829755" cy="924475"/>
          </a:xfrm>
        </p:spPr>
        <p:txBody>
          <a:bodyPr/>
          <a:lstStyle/>
          <a:p>
            <a:r>
              <a:rPr lang="en-US" dirty="0" smtClean="0"/>
              <a:t>Death of the Counterculture</a:t>
            </a:r>
            <a:endParaRPr lang="en-US" dirty="0"/>
          </a:p>
        </p:txBody>
      </p:sp>
      <p:sp>
        <p:nvSpPr>
          <p:cNvPr id="3" name="Content Placeholder 2"/>
          <p:cNvSpPr>
            <a:spLocks noGrp="1"/>
          </p:cNvSpPr>
          <p:nvPr>
            <p:ph idx="1"/>
          </p:nvPr>
        </p:nvSpPr>
        <p:spPr>
          <a:xfrm>
            <a:off x="2514599" y="1066800"/>
            <a:ext cx="6484917" cy="4648200"/>
          </a:xfrm>
        </p:spPr>
        <p:txBody>
          <a:bodyPr>
            <a:noAutofit/>
          </a:bodyPr>
          <a:lstStyle/>
          <a:p>
            <a:pPr>
              <a:lnSpc>
                <a:spcPct val="80000"/>
              </a:lnSpc>
            </a:pPr>
            <a:r>
              <a:rPr lang="en-US" dirty="0" smtClean="0"/>
              <a:t>The counterculture began to disappear in the early 1970s. </a:t>
            </a:r>
          </a:p>
          <a:p>
            <a:pPr>
              <a:lnSpc>
                <a:spcPct val="80000"/>
              </a:lnSpc>
            </a:pPr>
            <a:r>
              <a:rPr lang="en-US" dirty="0" smtClean="0"/>
              <a:t>Drug use declines</a:t>
            </a:r>
          </a:p>
          <a:p>
            <a:pPr lvl="1">
              <a:lnSpc>
                <a:spcPct val="80000"/>
              </a:lnSpc>
            </a:pPr>
            <a:r>
              <a:rPr lang="en-US" dirty="0" smtClean="0"/>
              <a:t>No longer exciting</a:t>
            </a:r>
          </a:p>
          <a:p>
            <a:pPr lvl="1">
              <a:lnSpc>
                <a:spcPct val="80000"/>
              </a:lnSpc>
            </a:pPr>
            <a:r>
              <a:rPr lang="en-US" dirty="0" smtClean="0"/>
              <a:t>Addiction and deaths</a:t>
            </a:r>
          </a:p>
          <a:p>
            <a:pPr>
              <a:lnSpc>
                <a:spcPct val="80000"/>
              </a:lnSpc>
            </a:pPr>
            <a:r>
              <a:rPr lang="en-US" dirty="0" smtClean="0"/>
              <a:t>Charles Manson and the Manson Family: </a:t>
            </a:r>
          </a:p>
          <a:p>
            <a:pPr lvl="1">
              <a:lnSpc>
                <a:spcPct val="80000"/>
              </a:lnSpc>
            </a:pPr>
            <a:r>
              <a:rPr lang="en-US" sz="2000" i="1" dirty="0" smtClean="0"/>
              <a:t>Helter </a:t>
            </a:r>
            <a:r>
              <a:rPr lang="en-US" sz="2000" i="1" dirty="0" err="1" smtClean="0"/>
              <a:t>Skelter</a:t>
            </a:r>
            <a:r>
              <a:rPr lang="en-US" sz="2000" dirty="0" smtClean="0"/>
              <a:t>: His interpretation of the Beatles hit that outlined an impending race war</a:t>
            </a:r>
          </a:p>
          <a:p>
            <a:pPr lvl="1">
              <a:lnSpc>
                <a:spcPct val="80000"/>
              </a:lnSpc>
            </a:pPr>
            <a:r>
              <a:rPr lang="en-US" sz="2000" dirty="0" smtClean="0"/>
              <a:t>Ordered the murder of actress </a:t>
            </a:r>
            <a:r>
              <a:rPr lang="en-US" sz="2000" dirty="0"/>
              <a:t>Sharon Tate and </a:t>
            </a:r>
            <a:r>
              <a:rPr lang="en-US" sz="2000" dirty="0" smtClean="0"/>
              <a:t>two friends at their home in the Hollywood Hills. </a:t>
            </a:r>
          </a:p>
          <a:p>
            <a:pPr>
              <a:lnSpc>
                <a:spcPct val="80000"/>
              </a:lnSpc>
            </a:pPr>
            <a:r>
              <a:rPr lang="en-US" dirty="0" smtClean="0"/>
              <a:t>Altamont </a:t>
            </a:r>
            <a:r>
              <a:rPr lang="en-US" dirty="0"/>
              <a:t>Speedway Free </a:t>
            </a:r>
            <a:r>
              <a:rPr lang="en-US" dirty="0" smtClean="0"/>
              <a:t>Festival: Intended to be “Woodstock West”</a:t>
            </a:r>
          </a:p>
          <a:p>
            <a:pPr lvl="1">
              <a:lnSpc>
                <a:spcPct val="80000"/>
              </a:lnSpc>
            </a:pPr>
            <a:r>
              <a:rPr lang="en-US" sz="2000" dirty="0" smtClean="0"/>
              <a:t>Marred </a:t>
            </a:r>
            <a:r>
              <a:rPr lang="en-US" sz="2000" dirty="0"/>
              <a:t>by </a:t>
            </a:r>
            <a:r>
              <a:rPr lang="en-US" sz="2000" dirty="0" smtClean="0"/>
              <a:t>four deaths, as the Hell’s Angels were used as a security force. </a:t>
            </a:r>
          </a:p>
          <a:p>
            <a:pPr>
              <a:lnSpc>
                <a:spcPct val="80000"/>
              </a:lnSpc>
            </a:pPr>
            <a:r>
              <a:rPr lang="en-US" dirty="0" smtClean="0"/>
              <a:t>The largest reason for the decline of the counterculture was the inclusion of many counterculture ideals into mainstream society.</a:t>
            </a:r>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176973">
            <a:off x="265532" y="1143048"/>
            <a:ext cx="2031261" cy="1761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i.dailymail.co.uk/i/pix/2009/11/24/article-0-00290D8400000258-487_468x3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98889">
            <a:off x="176115" y="3165036"/>
            <a:ext cx="2110642" cy="15288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static.guim.co.uk/sys-images/Music/Pix/pictures/2008/03/03/jaggeraltamont46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15523">
            <a:off x="132099" y="4796287"/>
            <a:ext cx="2486566" cy="14919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6575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Civil Rights Marches Forward… and Backward</a:t>
            </a:r>
            <a:endParaRPr lang="en-US" sz="4000" dirty="0"/>
          </a:p>
        </p:txBody>
      </p:sp>
      <p:sp>
        <p:nvSpPr>
          <p:cNvPr id="4" name="Text Placeholder 3"/>
          <p:cNvSpPr>
            <a:spLocks noGrp="1"/>
          </p:cNvSpPr>
          <p:nvPr>
            <p:ph type="body" idx="1"/>
          </p:nvPr>
        </p:nvSpPr>
        <p:spPr/>
        <p:txBody>
          <a:bodyPr>
            <a:normAutofit/>
          </a:bodyPr>
          <a:lstStyle/>
          <a:p>
            <a:r>
              <a:rPr lang="en-US" sz="2400" dirty="0" smtClean="0">
                <a:solidFill>
                  <a:schemeClr val="tx1"/>
                </a:solidFill>
              </a:rPr>
              <a:t>Creating Equality, Raising Awareness, and Infringing on Civil Liberties</a:t>
            </a:r>
            <a:endParaRPr lang="en-US" sz="2400" dirty="0">
              <a:solidFill>
                <a:schemeClr val="tx1"/>
              </a:solidFill>
            </a:endParaRPr>
          </a:p>
        </p:txBody>
      </p:sp>
    </p:spTree>
    <p:extLst>
      <p:ext uri="{BB962C8B-B14F-4D97-AF65-F5344CB8AC3E}">
        <p14:creationId xmlns:p14="http://schemas.microsoft.com/office/powerpoint/2010/main" val="12267676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www.kingscollections.org/exhibitions/assets/images/exh/0034/Library_at_Chelsea_College_of_Science___Technology_(1960_s).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r="50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dirty="0" smtClean="0">
                <a:solidFill>
                  <a:schemeClr val="bg1">
                    <a:lumMod val="85000"/>
                    <a:lumOff val="15000"/>
                  </a:schemeClr>
                </a:solidFill>
              </a:rPr>
              <a:t>College Life</a:t>
            </a:r>
            <a:endParaRPr lang="en-US" dirty="0">
              <a:solidFill>
                <a:schemeClr val="bg1">
                  <a:lumMod val="85000"/>
                  <a:lumOff val="15000"/>
                </a:schemeClr>
              </a:solidFill>
            </a:endParaRPr>
          </a:p>
        </p:txBody>
      </p:sp>
      <p:sp>
        <p:nvSpPr>
          <p:cNvPr id="3" name="Content Placeholder 2"/>
          <p:cNvSpPr>
            <a:spLocks noGrp="1"/>
          </p:cNvSpPr>
          <p:nvPr>
            <p:ph idx="1"/>
          </p:nvPr>
        </p:nvSpPr>
        <p:spPr/>
        <p:txBody>
          <a:bodyPr>
            <a:noAutofit/>
          </a:bodyPr>
          <a:lstStyle/>
          <a:p>
            <a:pPr>
              <a:lnSpc>
                <a:spcPct val="90000"/>
              </a:lnSpc>
              <a:defRPr/>
            </a:pPr>
            <a:r>
              <a:rPr lang="en-US" sz="3200" dirty="0" smtClean="0">
                <a:solidFill>
                  <a:schemeClr val="bg1">
                    <a:lumMod val="75000"/>
                    <a:lumOff val="25000"/>
                  </a:schemeClr>
                </a:solidFill>
              </a:rPr>
              <a:t>Dramatic increase in colleges during the 1950s and 1960s</a:t>
            </a:r>
          </a:p>
          <a:p>
            <a:pPr lvl="1">
              <a:lnSpc>
                <a:spcPct val="90000"/>
              </a:lnSpc>
              <a:defRPr/>
            </a:pPr>
            <a:r>
              <a:rPr lang="en-US" sz="2800" dirty="0" smtClean="0">
                <a:solidFill>
                  <a:schemeClr val="bg1">
                    <a:lumMod val="75000"/>
                    <a:lumOff val="25000"/>
                  </a:schemeClr>
                </a:solidFill>
              </a:rPr>
              <a:t>Five of the UC schools were established during this time period: Riverside, Davis, San Diego, Irvine, and Santa Cruz</a:t>
            </a:r>
          </a:p>
          <a:p>
            <a:pPr>
              <a:lnSpc>
                <a:spcPct val="90000"/>
              </a:lnSpc>
              <a:defRPr/>
            </a:pPr>
            <a:r>
              <a:rPr lang="en-US" sz="3200" dirty="0" smtClean="0">
                <a:solidFill>
                  <a:schemeClr val="bg1">
                    <a:lumMod val="75000"/>
                    <a:lumOff val="25000"/>
                  </a:schemeClr>
                </a:solidFill>
              </a:rPr>
              <a:t>College life empowered young people with a sense of freedom and independence</a:t>
            </a:r>
          </a:p>
          <a:p>
            <a:pPr>
              <a:lnSpc>
                <a:spcPct val="90000"/>
              </a:lnSpc>
              <a:defRPr/>
            </a:pPr>
            <a:r>
              <a:rPr lang="en-US" sz="3200" dirty="0" smtClean="0">
                <a:solidFill>
                  <a:schemeClr val="bg1">
                    <a:lumMod val="75000"/>
                    <a:lumOff val="25000"/>
                  </a:schemeClr>
                </a:solidFill>
              </a:rPr>
              <a:t>Students began forming groups to protest a variety of issues, most passionately, the Vietnam War.</a:t>
            </a:r>
          </a:p>
        </p:txBody>
      </p:sp>
    </p:spTree>
    <p:extLst>
      <p:ext uri="{BB962C8B-B14F-4D97-AF65-F5344CB8AC3E}">
        <p14:creationId xmlns:p14="http://schemas.microsoft.com/office/powerpoint/2010/main" val="5947643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nypost.com/r/nypost/blogs/popwrap/200808/Images/200808_luke-perry-arreste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699" t="2189" r="15230" b="2492"/>
          <a:stretch/>
        </p:blipFill>
        <p:spPr bwMode="auto">
          <a:xfrm>
            <a:off x="0" y="0"/>
            <a:ext cx="3692158" cy="68568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692158" y="76199"/>
            <a:ext cx="5451842" cy="6780663"/>
          </a:xfrm>
        </p:spPr>
        <p:txBody>
          <a:bodyPr>
            <a:noAutofit/>
          </a:bodyPr>
          <a:lstStyle/>
          <a:p>
            <a:pPr marL="68580" indent="0" fontAlgn="base">
              <a:lnSpc>
                <a:spcPct val="120000"/>
              </a:lnSpc>
              <a:buNone/>
            </a:pPr>
            <a:r>
              <a:rPr lang="en-US" sz="2400" i="1" dirty="0" smtClean="0"/>
              <a:t>Miranda v.  Arizona</a:t>
            </a:r>
          </a:p>
          <a:p>
            <a:pPr fontAlgn="base">
              <a:lnSpc>
                <a:spcPct val="120000"/>
              </a:lnSpc>
            </a:pPr>
            <a:r>
              <a:rPr lang="en-US" sz="2100" dirty="0" smtClean="0"/>
              <a:t>Ernesto Miranda was questioned by police after being arrested for kidnapping and rape</a:t>
            </a:r>
          </a:p>
          <a:p>
            <a:pPr fontAlgn="base">
              <a:lnSpc>
                <a:spcPct val="120000"/>
              </a:lnSpc>
            </a:pPr>
            <a:r>
              <a:rPr lang="en-US" sz="2100" dirty="0" smtClean="0"/>
              <a:t>Was unaware of rights that protected him from this type of questioning, or that he could have an attorney</a:t>
            </a:r>
          </a:p>
          <a:p>
            <a:pPr fontAlgn="base">
              <a:lnSpc>
                <a:spcPct val="120000"/>
              </a:lnSpc>
            </a:pPr>
            <a:r>
              <a:rPr lang="en-US" sz="2100" dirty="0" smtClean="0"/>
              <a:t>SC determines this violated his 5</a:t>
            </a:r>
            <a:r>
              <a:rPr lang="en-US" sz="2100" baseline="30000" dirty="0" smtClean="0"/>
              <a:t>th</a:t>
            </a:r>
            <a:r>
              <a:rPr lang="en-US" sz="2100" dirty="0" smtClean="0"/>
              <a:t> Amendment rights against self-incrimination</a:t>
            </a:r>
          </a:p>
          <a:p>
            <a:pPr fontAlgn="base">
              <a:lnSpc>
                <a:spcPct val="120000"/>
              </a:lnSpc>
            </a:pPr>
            <a:r>
              <a:rPr lang="en-US" sz="2100" dirty="0" smtClean="0"/>
              <a:t>Creation of the Miranda Warning</a:t>
            </a:r>
            <a:endParaRPr lang="en-US" sz="2100" dirty="0"/>
          </a:p>
        </p:txBody>
      </p:sp>
      <p:pic>
        <p:nvPicPr>
          <p:cNvPr id="2050" name="Picture 2" descr="http://upload.wikimedia.org/wikipedia/en/2/2d/Lawandorder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76368">
            <a:off x="227112" y="4595436"/>
            <a:ext cx="3237934" cy="18276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http://25.media.tumblr.com/d999e2b65857f6303dc05ba6925ab937/tumblr_mfprwoVOQV1qejb7go4_r1_250.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4277626"/>
            <a:ext cx="3352800" cy="2463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6086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30" y="304800"/>
            <a:ext cx="7123080" cy="924475"/>
          </a:xfrm>
        </p:spPr>
        <p:txBody>
          <a:bodyPr>
            <a:normAutofit fontScale="90000"/>
          </a:bodyPr>
          <a:lstStyle/>
          <a:p>
            <a:r>
              <a:rPr lang="en-US" sz="4000" dirty="0" smtClean="0"/>
              <a:t>Equality Creates Inequality</a:t>
            </a:r>
            <a:endParaRPr lang="en-US" sz="4000" dirty="0"/>
          </a:p>
        </p:txBody>
      </p:sp>
      <p:sp>
        <p:nvSpPr>
          <p:cNvPr id="3" name="Content Placeholder 2"/>
          <p:cNvSpPr>
            <a:spLocks noGrp="1"/>
          </p:cNvSpPr>
          <p:nvPr>
            <p:ph sz="quarter" idx="13"/>
          </p:nvPr>
        </p:nvSpPr>
        <p:spPr>
          <a:xfrm>
            <a:off x="413165" y="990600"/>
            <a:ext cx="8382000" cy="4267199"/>
          </a:xfrm>
        </p:spPr>
        <p:txBody>
          <a:bodyPr>
            <a:noAutofit/>
          </a:bodyPr>
          <a:lstStyle/>
          <a:p>
            <a:r>
              <a:rPr lang="en-US" sz="2700" b="1" dirty="0" smtClean="0"/>
              <a:t>Affirmative Action:  </a:t>
            </a:r>
            <a:r>
              <a:rPr lang="en-US" sz="2700" dirty="0" smtClean="0"/>
              <a:t>Policies </a:t>
            </a:r>
            <a:r>
              <a:rPr lang="en-US" sz="2700" dirty="0"/>
              <a:t>that take factors including "race, color</a:t>
            </a:r>
            <a:r>
              <a:rPr lang="en-US" sz="2700" dirty="0" smtClean="0"/>
              <a:t>, religion</a:t>
            </a:r>
            <a:r>
              <a:rPr lang="en-US" sz="2700" dirty="0"/>
              <a:t>, sex, or national origin</a:t>
            </a:r>
            <a:r>
              <a:rPr lang="en-US" sz="2700" dirty="0" smtClean="0"/>
              <a:t>"</a:t>
            </a:r>
            <a:r>
              <a:rPr lang="en-US" sz="2700" dirty="0"/>
              <a:t> into consideration in order to </a:t>
            </a:r>
            <a:r>
              <a:rPr lang="en-US" sz="2700" dirty="0" smtClean="0"/>
              <a:t>benefit  an </a:t>
            </a:r>
            <a:r>
              <a:rPr lang="en-US" sz="2700" dirty="0"/>
              <a:t>underrepresented group "in areas of employment, education, and </a:t>
            </a:r>
            <a:r>
              <a:rPr lang="en-US" sz="2700" dirty="0" smtClean="0"/>
              <a:t>business”</a:t>
            </a:r>
          </a:p>
          <a:p>
            <a:r>
              <a:rPr lang="en-US" sz="2700" b="1" i="1" dirty="0" smtClean="0"/>
              <a:t>UC Regents v</a:t>
            </a:r>
            <a:r>
              <a:rPr lang="en-US" sz="2700" b="1" i="1" dirty="0"/>
              <a:t>. </a:t>
            </a:r>
            <a:r>
              <a:rPr lang="en-US" sz="2700" b="1" i="1" dirty="0" smtClean="0"/>
              <a:t>Bakke</a:t>
            </a:r>
            <a:r>
              <a:rPr lang="en-US" sz="2700" b="1" dirty="0" smtClean="0"/>
              <a:t>:  </a:t>
            </a:r>
            <a:r>
              <a:rPr lang="en-US" sz="2700" dirty="0" smtClean="0"/>
              <a:t>Determined the unconstitutionality of “reverse discrimination” under the 14</a:t>
            </a:r>
            <a:r>
              <a:rPr lang="en-US" sz="2700" baseline="30000" dirty="0" smtClean="0"/>
              <a:t>th</a:t>
            </a:r>
            <a:r>
              <a:rPr lang="en-US" sz="2700" dirty="0" smtClean="0"/>
              <a:t> Amendment</a:t>
            </a:r>
          </a:p>
          <a:p>
            <a:r>
              <a:rPr lang="en-US" sz="2700" b="1" dirty="0"/>
              <a:t>Prop </a:t>
            </a:r>
            <a:r>
              <a:rPr lang="en-US" sz="2700" b="1" dirty="0" smtClean="0"/>
              <a:t>209 (1996):  </a:t>
            </a:r>
            <a:r>
              <a:rPr lang="en-US" sz="2700" dirty="0" smtClean="0"/>
              <a:t>Abolished </a:t>
            </a:r>
            <a:r>
              <a:rPr lang="en-US" sz="2700" dirty="0"/>
              <a:t>preferential </a:t>
            </a:r>
            <a:endParaRPr lang="en-US" sz="2700" dirty="0" smtClean="0"/>
          </a:p>
          <a:p>
            <a:r>
              <a:rPr lang="en-US" sz="2700" dirty="0" smtClean="0"/>
              <a:t>treatment based on </a:t>
            </a:r>
            <a:r>
              <a:rPr lang="en-US" sz="2700" dirty="0"/>
              <a:t>race, gender, ethnicity, or </a:t>
            </a:r>
            <a:endParaRPr lang="en-US" sz="2700" dirty="0" smtClean="0"/>
          </a:p>
          <a:p>
            <a:r>
              <a:rPr lang="en-US" sz="2700" dirty="0" smtClean="0"/>
              <a:t>national </a:t>
            </a:r>
            <a:r>
              <a:rPr lang="en-US" sz="2700" dirty="0" smtClean="0"/>
              <a:t>origin</a:t>
            </a:r>
            <a:endParaRPr lang="en-US" sz="2700" dirty="0"/>
          </a:p>
        </p:txBody>
      </p:sp>
      <p:pic>
        <p:nvPicPr>
          <p:cNvPr id="7170" name="Picture 2" descr="http://www.s9.com/images/portraits/1665_Bakke-Allan-Pau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621"/>
          <a:stretch/>
        </p:blipFill>
        <p:spPr bwMode="auto">
          <a:xfrm>
            <a:off x="7391400" y="4038600"/>
            <a:ext cx="1524000" cy="1934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5555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085" y="152400"/>
            <a:ext cx="7125113" cy="924475"/>
          </a:xfrm>
        </p:spPr>
        <p:txBody>
          <a:bodyPr/>
          <a:lstStyle/>
          <a:p>
            <a:r>
              <a:rPr lang="en-US" sz="4000" dirty="0" smtClean="0"/>
              <a:t>Si Se </a:t>
            </a:r>
            <a:r>
              <a:rPr lang="en-US" sz="4000" dirty="0" err="1" smtClean="0"/>
              <a:t>Puede</a:t>
            </a:r>
            <a:r>
              <a:rPr lang="en-US" sz="4000" dirty="0" smtClean="0"/>
              <a:t>!</a:t>
            </a:r>
            <a:endParaRPr lang="en-US" sz="4000" dirty="0"/>
          </a:p>
        </p:txBody>
      </p:sp>
      <p:sp>
        <p:nvSpPr>
          <p:cNvPr id="3" name="Content Placeholder 2"/>
          <p:cNvSpPr>
            <a:spLocks noGrp="1"/>
          </p:cNvSpPr>
          <p:nvPr>
            <p:ph idx="1"/>
          </p:nvPr>
        </p:nvSpPr>
        <p:spPr>
          <a:xfrm>
            <a:off x="152400" y="1143000"/>
            <a:ext cx="4800599" cy="4206724"/>
          </a:xfrm>
        </p:spPr>
        <p:txBody>
          <a:bodyPr>
            <a:noAutofit/>
          </a:bodyPr>
          <a:lstStyle/>
          <a:p>
            <a:r>
              <a:rPr lang="en-US" sz="2600" dirty="0" smtClean="0"/>
              <a:t>Cesar Chavez and Dolores Huerta co-founded the National Farm Workers Association (later the United Farm Workers union, UFW)</a:t>
            </a:r>
          </a:p>
          <a:p>
            <a:r>
              <a:rPr lang="en-US" sz="2600" dirty="0" smtClean="0"/>
              <a:t>Their aggressive but nonviolent tactics made the farm workers' struggle a moral cause with nationwide support.</a:t>
            </a:r>
          </a:p>
          <a:p>
            <a:pPr lvl="1"/>
            <a:r>
              <a:rPr lang="en-US" sz="2400" dirty="0" smtClean="0">
                <a:hlinkClick r:id="rId2"/>
              </a:rPr>
              <a:t>Delano Grape Strike</a:t>
            </a:r>
            <a:endParaRPr lang="en-US" sz="2400" dirty="0"/>
          </a:p>
        </p:txBody>
      </p:sp>
      <p:pic>
        <p:nvPicPr>
          <p:cNvPr id="5122" name="Picture 2" descr="http://3.bp.blogspot.com/--2ciy7fk70s/T5qnVEZoXdI/AAAAAAAAEoA/yT-K7HquORU/s1600/imgDolores+Huerta1.jpg"/>
          <p:cNvPicPr>
            <a:picLocks noChangeAspect="1" noChangeArrowheads="1"/>
          </p:cNvPicPr>
          <p:nvPr/>
        </p:nvPicPr>
        <p:blipFill>
          <a:blip r:embed="rId3" cstate="print"/>
          <a:srcRect/>
          <a:stretch>
            <a:fillRect/>
          </a:stretch>
        </p:blipFill>
        <p:spPr bwMode="auto">
          <a:xfrm rot="273737">
            <a:off x="6719301" y="85743"/>
            <a:ext cx="2284588" cy="3230731"/>
          </a:xfrm>
          <a:prstGeom prst="rect">
            <a:avLst/>
          </a:prstGeom>
          <a:ln>
            <a:noFill/>
          </a:ln>
          <a:effectLst>
            <a:outerShdw blurRad="292100" dist="139700" dir="2700000" algn="tl" rotWithShape="0">
              <a:srgbClr val="333333">
                <a:alpha val="65000"/>
              </a:srgbClr>
            </a:outerShdw>
          </a:effectLst>
        </p:spPr>
      </p:pic>
      <p:pic>
        <p:nvPicPr>
          <p:cNvPr id="3076" name="Picture 4" descr="http://upload.wikimedia.org/wikipedia/commons/8/8e/Cesar_chavez_crop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167544">
            <a:off x="5296103" y="1817402"/>
            <a:ext cx="2047109" cy="30694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4" name="Picture 2" descr="http://americanhistory.si.edu/sites/default/files/A297%20Huelga%20NFWA%20broadside%201978.2203.0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9801" y="4557989"/>
            <a:ext cx="2740238" cy="22135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8652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8229600" cy="1143000"/>
          </a:xfrm>
        </p:spPr>
        <p:txBody>
          <a:bodyPr>
            <a:normAutofit/>
          </a:bodyPr>
          <a:lstStyle/>
          <a:p>
            <a:pPr algn="r"/>
            <a:r>
              <a:rPr lang="en-US" sz="4000" dirty="0"/>
              <a:t>Si Se </a:t>
            </a:r>
            <a:r>
              <a:rPr lang="en-US" sz="4000" dirty="0" err="1"/>
              <a:t>Puede</a:t>
            </a:r>
            <a:r>
              <a:rPr lang="en-US" sz="4000" dirty="0"/>
              <a:t>!</a:t>
            </a:r>
          </a:p>
        </p:txBody>
      </p:sp>
      <p:sp>
        <p:nvSpPr>
          <p:cNvPr id="3" name="Content Placeholder 2"/>
          <p:cNvSpPr>
            <a:spLocks noGrp="1"/>
          </p:cNvSpPr>
          <p:nvPr>
            <p:ph idx="1"/>
          </p:nvPr>
        </p:nvSpPr>
        <p:spPr>
          <a:xfrm>
            <a:off x="4572000" y="1371600"/>
            <a:ext cx="4343400" cy="4495799"/>
          </a:xfrm>
        </p:spPr>
        <p:txBody>
          <a:bodyPr>
            <a:noAutofit/>
          </a:bodyPr>
          <a:lstStyle/>
          <a:p>
            <a:r>
              <a:rPr lang="en-US" sz="2400" dirty="0" smtClean="0"/>
              <a:t>Large increase of Mexican immigrants to the U.S. due to less stringent immigration policies</a:t>
            </a:r>
          </a:p>
          <a:p>
            <a:r>
              <a:rPr lang="en-US" sz="2400" i="1" dirty="0" smtClean="0"/>
              <a:t>La </a:t>
            </a:r>
            <a:r>
              <a:rPr lang="en-US" sz="2400" i="1" dirty="0"/>
              <a:t>Raza </a:t>
            </a:r>
            <a:r>
              <a:rPr lang="en-US" sz="2400" i="1" dirty="0" err="1"/>
              <a:t>Unida</a:t>
            </a:r>
            <a:r>
              <a:rPr lang="en-US" sz="2400" i="1" dirty="0"/>
              <a:t>: </a:t>
            </a:r>
            <a:r>
              <a:rPr lang="en-US" sz="2400" dirty="0"/>
              <a:t>The first political party specifically for Hispanics. During the 1970s the Party campaigned for better housing, work, and educational opportunities for Mexican-Americans.</a:t>
            </a:r>
            <a:endParaRPr lang="en-US" sz="2400" i="1" dirty="0"/>
          </a:p>
          <a:p>
            <a:endParaRPr lang="en-US" sz="2400" dirty="0"/>
          </a:p>
        </p:txBody>
      </p:sp>
      <p:pic>
        <p:nvPicPr>
          <p:cNvPr id="4098" name="Picture 2" descr="http://1.bp.blogspot.com/_HyyDHyAwI6k/TQkIYovrPwI/AAAAAAAALJI/Ui0Q5oQip8A/s1600/ramsey%2Bmuniz%2Bpost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211430">
            <a:off x="228600" y="2098758"/>
            <a:ext cx="2209800" cy="31888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descr="http://www.latinopov.com/blog/wp-content/uploads/2012/07/0117.1970_La-Raza-Uni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540">
            <a:off x="2164080" y="371472"/>
            <a:ext cx="2228850" cy="27276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3312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Native Americans Fight Back!</a:t>
            </a:r>
            <a:endParaRPr lang="en-US" dirty="0"/>
          </a:p>
        </p:txBody>
      </p:sp>
      <p:sp>
        <p:nvSpPr>
          <p:cNvPr id="3" name="Content Placeholder 2"/>
          <p:cNvSpPr>
            <a:spLocks noGrp="1"/>
          </p:cNvSpPr>
          <p:nvPr>
            <p:ph idx="1"/>
          </p:nvPr>
        </p:nvSpPr>
        <p:spPr>
          <a:xfrm>
            <a:off x="4572000" y="1295400"/>
            <a:ext cx="4419600" cy="4648200"/>
          </a:xfrm>
        </p:spPr>
        <p:txBody>
          <a:bodyPr>
            <a:normAutofit fontScale="85000" lnSpcReduction="10000"/>
          </a:bodyPr>
          <a:lstStyle/>
          <a:p>
            <a:r>
              <a:rPr lang="en-US" sz="2800" dirty="0" smtClean="0"/>
              <a:t>Less than 1% of the population</a:t>
            </a:r>
          </a:p>
          <a:p>
            <a:r>
              <a:rPr lang="en-US" sz="2800" dirty="0" smtClean="0"/>
              <a:t>Poorest minority group in the U.S. </a:t>
            </a:r>
          </a:p>
          <a:p>
            <a:r>
              <a:rPr lang="en-US" sz="2800" dirty="0" smtClean="0"/>
              <a:t>Unemployment 10x higher than the national average</a:t>
            </a:r>
          </a:p>
          <a:p>
            <a:r>
              <a:rPr lang="en-US" sz="2800" dirty="0" smtClean="0"/>
              <a:t>Indian Civil Rights Act (1968):  Guaranteed </a:t>
            </a:r>
            <a:r>
              <a:rPr lang="en-US" sz="2800" dirty="0"/>
              <a:t>reservation residents </a:t>
            </a:r>
            <a:r>
              <a:rPr lang="en-US" sz="2800" dirty="0" smtClean="0"/>
              <a:t>the </a:t>
            </a:r>
            <a:r>
              <a:rPr lang="en-US" sz="2800" dirty="0"/>
              <a:t>protections of the Bill of Rights while also recognizing local reservation </a:t>
            </a:r>
            <a:r>
              <a:rPr lang="en-US" sz="2800" dirty="0" smtClean="0"/>
              <a:t>laws (subject to national laws, but not necessarily state laws on reservation land)</a:t>
            </a:r>
            <a:endParaRPr lang="en-US" dirty="0"/>
          </a:p>
        </p:txBody>
      </p:sp>
      <p:pic>
        <p:nvPicPr>
          <p:cNvPr id="5122" name="Picture 2" descr="http://mendotadakota.com/mn/wp-content/uploads/2008/11/indian-reservation-squalor-shanty-hut-hovels-poor-poverty1.jpg"/>
          <p:cNvPicPr>
            <a:picLocks noChangeAspect="1" noChangeArrowheads="1"/>
          </p:cNvPicPr>
          <p:nvPr/>
        </p:nvPicPr>
        <p:blipFill rotWithShape="1">
          <a:blip r:embed="rId2">
            <a:extLst>
              <a:ext uri="{28A0092B-C50C-407E-A947-70E740481C1C}">
                <a14:useLocalDpi xmlns:a14="http://schemas.microsoft.com/office/drawing/2010/main" val="0"/>
              </a:ext>
            </a:extLst>
          </a:blip>
          <a:srcRect l="11211" r="3521"/>
          <a:stretch/>
        </p:blipFill>
        <p:spPr bwMode="auto">
          <a:xfrm>
            <a:off x="304800" y="1676400"/>
            <a:ext cx="4191000" cy="2918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4" name="Picture 4" descr="http://www.morongocasinoresort.com/wp-content/uploads/2013/09/morongo-hotel-resort-casino.jpg"/>
          <p:cNvPicPr>
            <a:picLocks noChangeAspect="1" noChangeArrowheads="1"/>
          </p:cNvPicPr>
          <p:nvPr/>
        </p:nvPicPr>
        <p:blipFill rotWithShape="1">
          <a:blip r:embed="rId3">
            <a:extLst>
              <a:ext uri="{28A0092B-C50C-407E-A947-70E740481C1C}">
                <a14:useLocalDpi xmlns:a14="http://schemas.microsoft.com/office/drawing/2010/main" val="0"/>
              </a:ext>
            </a:extLst>
          </a:blip>
          <a:srcRect l="16342" r="16342"/>
          <a:stretch/>
        </p:blipFill>
        <p:spPr bwMode="auto">
          <a:xfrm>
            <a:off x="304800" y="1676400"/>
            <a:ext cx="4191000" cy="2918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34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nodeType="clickEffect">
                                  <p:stCondLst>
                                    <p:cond delay="0"/>
                                  </p:stCondLst>
                                  <p:childTnLst>
                                    <p:animEffect transition="out" filter="barn(inVertical)">
                                      <p:cBhvr>
                                        <p:cTn id="26" dur="500"/>
                                        <p:tgtEl>
                                          <p:spTgt spid="5124"/>
                                        </p:tgtEl>
                                      </p:cBhvr>
                                    </p:animEffect>
                                    <p:set>
                                      <p:cBhvr>
                                        <p:cTn id="27" dur="1" fill="hold">
                                          <p:stCondLst>
                                            <p:cond delay="499"/>
                                          </p:stCondLst>
                                        </p:cTn>
                                        <p:tgtEl>
                                          <p:spTgt spid="51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ttp://media-cache-ec1.pinterest.com/736x/0a/2a/27/0a2a27991e0ff7555037145a9940fb6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0076" y="2089785"/>
            <a:ext cx="1913644" cy="27412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1" y="152400"/>
            <a:ext cx="5562600" cy="1076876"/>
          </a:xfrm>
        </p:spPr>
        <p:txBody>
          <a:bodyPr>
            <a:normAutofit fontScale="90000"/>
          </a:bodyPr>
          <a:lstStyle/>
          <a:p>
            <a:r>
              <a:rPr lang="en-US" dirty="0" smtClean="0"/>
              <a:t>American Indian Movement</a:t>
            </a:r>
            <a:endParaRPr lang="en-US" dirty="0"/>
          </a:p>
        </p:txBody>
      </p:sp>
      <p:sp>
        <p:nvSpPr>
          <p:cNvPr id="3" name="Content Placeholder 2"/>
          <p:cNvSpPr>
            <a:spLocks noGrp="1"/>
          </p:cNvSpPr>
          <p:nvPr>
            <p:ph idx="1"/>
          </p:nvPr>
        </p:nvSpPr>
        <p:spPr>
          <a:xfrm>
            <a:off x="228600" y="1219201"/>
            <a:ext cx="4572000" cy="4267200"/>
          </a:xfrm>
        </p:spPr>
        <p:txBody>
          <a:bodyPr>
            <a:noAutofit/>
          </a:bodyPr>
          <a:lstStyle/>
          <a:p>
            <a:r>
              <a:rPr lang="en-US" sz="2200" dirty="0" smtClean="0"/>
              <a:t>The American Indian Movement: Focused on spirituality, leadership, and sovereignty for Native Americans.</a:t>
            </a:r>
          </a:p>
          <a:p>
            <a:pPr lvl="1"/>
            <a:r>
              <a:rPr lang="en-US" sz="1800" dirty="0" smtClean="0"/>
              <a:t>Addressed poverty, housing, treaty issues, and police harassment</a:t>
            </a:r>
          </a:p>
          <a:p>
            <a:r>
              <a:rPr lang="en-US" sz="2200" dirty="0" smtClean="0"/>
              <a:t>In October 1971 AIM gathered members from across the country to a protest in Washington, D.C. known as the "Trail of Broken Treaties." </a:t>
            </a:r>
          </a:p>
          <a:p>
            <a:r>
              <a:rPr lang="en-US" sz="2200" dirty="0" smtClean="0"/>
              <a:t>Occupation of Wounded Knee and Alcatraz</a:t>
            </a:r>
          </a:p>
          <a:p>
            <a:r>
              <a:rPr lang="en-US" sz="2200" dirty="0" smtClean="0"/>
              <a:t>Wounded Knee and My Lai (S)</a:t>
            </a:r>
            <a:endParaRPr lang="en-US" sz="2200" dirty="0"/>
          </a:p>
        </p:txBody>
      </p:sp>
      <p:pic>
        <p:nvPicPr>
          <p:cNvPr id="3074" name="Picture 2" descr="File:Flag of the American Indian Movement.svg">
            <a:hlinkClick r:id="rId3"/>
          </p:cNvPr>
          <p:cNvPicPr>
            <a:picLocks noChangeAspect="1" noChangeArrowheads="1"/>
          </p:cNvPicPr>
          <p:nvPr/>
        </p:nvPicPr>
        <p:blipFill>
          <a:blip r:embed="rId4" cstate="print"/>
          <a:srcRect/>
          <a:stretch>
            <a:fillRect/>
          </a:stretch>
        </p:blipFill>
        <p:spPr bwMode="auto">
          <a:xfrm rot="232665">
            <a:off x="6096000" y="4800600"/>
            <a:ext cx="2857500" cy="1905000"/>
          </a:xfrm>
          <a:prstGeom prst="rect">
            <a:avLst/>
          </a:prstGeom>
          <a:ln>
            <a:noFill/>
          </a:ln>
          <a:effectLst>
            <a:outerShdw blurRad="292100" dist="139700" dir="2700000" algn="tl" rotWithShape="0">
              <a:srgbClr val="333333">
                <a:alpha val="65000"/>
              </a:srgbClr>
            </a:outerShdw>
          </a:effectLst>
        </p:spPr>
      </p:pic>
      <p:pic>
        <p:nvPicPr>
          <p:cNvPr id="8" name="Picture 2" descr="http://historymartinez.files.wordpress.com/2011/11/ai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4600" y="152399"/>
            <a:ext cx="2652142" cy="23821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Content Placeholder 4"/>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7010400" y="2959873"/>
            <a:ext cx="1820732" cy="184072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311703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xtimeline.com/__UserPic_Large/1777/ELT20080226114504105011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182"/>
          <a:stretch/>
        </p:blipFill>
        <p:spPr bwMode="auto">
          <a:xfrm>
            <a:off x="24897"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85799" y="3425233"/>
            <a:ext cx="7772400" cy="1362075"/>
          </a:xfrm>
        </p:spPr>
        <p:txBody>
          <a:bodyPr>
            <a:noAutofit/>
          </a:bodyPr>
          <a:lstStyle/>
          <a:p>
            <a:r>
              <a:rPr lang="en-US" sz="4400" b="1" dirty="0" smtClean="0">
                <a:solidFill>
                  <a:srgbClr val="F806D5"/>
                </a:solidFill>
                <a:effectLst>
                  <a:outerShdw blurRad="38100" dist="38100" dir="2700000" algn="tl">
                    <a:srgbClr val="000000">
                      <a:alpha val="43137"/>
                    </a:srgbClr>
                  </a:outerShdw>
                </a:effectLst>
              </a:rPr>
              <a:t>I Am Woman, Hear Me Roar!</a:t>
            </a:r>
            <a:endParaRPr lang="en-US" sz="4400" b="1" dirty="0">
              <a:solidFill>
                <a:srgbClr val="F806D5"/>
              </a:solidFill>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685799" y="1828800"/>
            <a:ext cx="7772400" cy="1500187"/>
          </a:xfrm>
        </p:spPr>
        <p:txBody>
          <a:bodyPr>
            <a:normAutofit/>
          </a:bodyPr>
          <a:lstStyle/>
          <a:p>
            <a:r>
              <a:rPr lang="en-US" sz="3200" b="1" dirty="0" smtClean="0">
                <a:solidFill>
                  <a:srgbClr val="F806D5"/>
                </a:solidFill>
                <a:effectLst>
                  <a:outerShdw blurRad="38100" dist="38100" dir="2700000" algn="tl">
                    <a:srgbClr val="000000">
                      <a:alpha val="43137"/>
                    </a:srgbClr>
                  </a:outerShdw>
                </a:effectLst>
              </a:rPr>
              <a:t>The Women’s Rights Movement</a:t>
            </a:r>
            <a:endParaRPr lang="en-US" sz="3200" b="1" dirty="0">
              <a:solidFill>
                <a:srgbClr val="F806D5"/>
              </a:solidFill>
              <a:effectLst>
                <a:outerShdw blurRad="38100" dist="38100" dir="2700000" algn="tl">
                  <a:srgbClr val="000000">
                    <a:alpha val="43137"/>
                  </a:srgbClr>
                </a:outerShdw>
              </a:effectLst>
            </a:endParaRPr>
          </a:p>
        </p:txBody>
      </p:sp>
      <p:pic>
        <p:nvPicPr>
          <p:cNvPr id="5" name="Picture 8" descr="http://thepilver.files.wordpress.com/2011/01/well-behaved-wom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4787308"/>
            <a:ext cx="1905000" cy="1895476"/>
          </a:xfrm>
          <a:prstGeom prst="ellipse">
            <a:avLst/>
          </a:prstGeom>
          <a:ln w="381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1600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056" y="228600"/>
            <a:ext cx="8499143" cy="924475"/>
          </a:xfrm>
        </p:spPr>
        <p:txBody>
          <a:bodyPr>
            <a:normAutofit fontScale="90000"/>
          </a:bodyPr>
          <a:lstStyle/>
          <a:p>
            <a:r>
              <a:rPr lang="en-US" dirty="0" smtClean="0"/>
              <a:t>History of the Women’s Equality Movement </a:t>
            </a:r>
            <a:endParaRPr lang="en-US" dirty="0"/>
          </a:p>
        </p:txBody>
      </p:sp>
      <p:sp>
        <p:nvSpPr>
          <p:cNvPr id="4" name="Content Placeholder 3"/>
          <p:cNvSpPr>
            <a:spLocks noGrp="1"/>
          </p:cNvSpPr>
          <p:nvPr>
            <p:ph sz="quarter" idx="14"/>
          </p:nvPr>
        </p:nvSpPr>
        <p:spPr>
          <a:xfrm>
            <a:off x="3974910" y="1752600"/>
            <a:ext cx="4800600" cy="3428999"/>
          </a:xfrm>
        </p:spPr>
        <p:txBody>
          <a:bodyPr>
            <a:noAutofit/>
          </a:bodyPr>
          <a:lstStyle/>
          <a:p>
            <a:r>
              <a:rPr lang="en-US" sz="3200" b="1" dirty="0"/>
              <a:t>Feminism</a:t>
            </a:r>
            <a:r>
              <a:rPr lang="en-US" sz="3200" dirty="0"/>
              <a:t>: the belief that men and women should be equal politically, economically and </a:t>
            </a:r>
            <a:r>
              <a:rPr lang="en-US" sz="3200" dirty="0" smtClean="0"/>
              <a:t>socially</a:t>
            </a:r>
          </a:p>
        </p:txBody>
      </p:sp>
      <p:pic>
        <p:nvPicPr>
          <p:cNvPr id="5122" name="Picture 2" descr="http://farm2.static.flickr.com/1011/531615838_ffb1f2ed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295827">
            <a:off x="304801" y="1602533"/>
            <a:ext cx="3657600" cy="35112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2919312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pPr algn="ctr"/>
            <a:r>
              <a:rPr lang="en-US" dirty="0" smtClean="0"/>
              <a:t>The Feminine Mystique</a:t>
            </a:r>
            <a:endParaRPr lang="en-US" dirty="0"/>
          </a:p>
        </p:txBody>
      </p:sp>
      <p:sp>
        <p:nvSpPr>
          <p:cNvPr id="3" name="Content Placeholder 2"/>
          <p:cNvSpPr>
            <a:spLocks noGrp="1"/>
          </p:cNvSpPr>
          <p:nvPr>
            <p:ph idx="1"/>
          </p:nvPr>
        </p:nvSpPr>
        <p:spPr>
          <a:xfrm>
            <a:off x="304800" y="1251858"/>
            <a:ext cx="6559894" cy="5312229"/>
          </a:xfrm>
        </p:spPr>
        <p:txBody>
          <a:bodyPr>
            <a:normAutofit/>
          </a:bodyPr>
          <a:lstStyle/>
          <a:p>
            <a:pPr marL="0" indent="0">
              <a:buNone/>
            </a:pPr>
            <a:r>
              <a:rPr lang="en-US" sz="2400" u="sng" dirty="0" smtClean="0"/>
              <a:t>Written by Betty Friedan in 1963: </a:t>
            </a:r>
          </a:p>
          <a:p>
            <a:pPr marL="0" indent="0">
              <a:buNone/>
            </a:pPr>
            <a:r>
              <a:rPr lang="en-US" sz="2400" i="1" dirty="0" smtClean="0">
                <a:solidFill>
                  <a:srgbClr val="FF66CC"/>
                </a:solidFill>
                <a:effectLst>
                  <a:outerShdw blurRad="38100" dist="38100" dir="2700000" algn="tl">
                    <a:srgbClr val="000000">
                      <a:alpha val="43137"/>
                    </a:srgbClr>
                  </a:outerShdw>
                </a:effectLst>
              </a:rPr>
              <a:t>“the problem lay buried, unspoken, for many years in the minds of American women… Each suburban wife struggled with it alone. As she made the beds, shopped for groceries…chauffeured Cub Scouts and Brownies…she was afraid to ask even of herself the silent question-’Is this all?’”</a:t>
            </a:r>
          </a:p>
          <a:p>
            <a:r>
              <a:rPr lang="en-US" sz="2400" dirty="0" smtClean="0"/>
              <a:t>It exposed a sense of dissatisfaction that many women experienced but were reluctant to speak about openly.</a:t>
            </a:r>
            <a:endParaRPr lang="en-US" sz="2400" dirty="0"/>
          </a:p>
        </p:txBody>
      </p:sp>
      <p:pic>
        <p:nvPicPr>
          <p:cNvPr id="1331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3441295"/>
            <a:ext cx="2038005" cy="3189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10850">
            <a:off x="7010399" y="1225431"/>
            <a:ext cx="1905000" cy="255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00218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dirty="0" smtClean="0"/>
              <a:t>The Women’s Movement Reawakens</a:t>
            </a:r>
            <a:endParaRPr lang="en-US" dirty="0"/>
          </a:p>
        </p:txBody>
      </p:sp>
      <p:sp>
        <p:nvSpPr>
          <p:cNvPr id="3" name="Content Placeholder 2"/>
          <p:cNvSpPr>
            <a:spLocks noGrp="1"/>
          </p:cNvSpPr>
          <p:nvPr>
            <p:ph idx="1"/>
          </p:nvPr>
        </p:nvSpPr>
        <p:spPr>
          <a:xfrm>
            <a:off x="457200" y="1143000"/>
            <a:ext cx="5192486" cy="5486400"/>
          </a:xfrm>
        </p:spPr>
        <p:txBody>
          <a:bodyPr>
            <a:normAutofit/>
          </a:bodyPr>
          <a:lstStyle/>
          <a:p>
            <a:pPr marL="0" indent="0">
              <a:buNone/>
            </a:pPr>
            <a:r>
              <a:rPr lang="en-US" sz="2200" u="sng" dirty="0" smtClean="0"/>
              <a:t>Women in the 1960s:</a:t>
            </a:r>
          </a:p>
          <a:p>
            <a:r>
              <a:rPr lang="en-US" sz="2200" dirty="0" smtClean="0"/>
              <a:t>Newspaper ads separated jobs by gender, clubs refused them membership, banks denied them credit and paid less for the same work.</a:t>
            </a:r>
          </a:p>
          <a:p>
            <a:r>
              <a:rPr lang="en-US" sz="2200" dirty="0" smtClean="0"/>
              <a:t>Shut out of higher-paying jobs: Law, Medicine and Finance</a:t>
            </a:r>
          </a:p>
          <a:p>
            <a:r>
              <a:rPr lang="en-US" sz="2200" dirty="0" smtClean="0"/>
              <a:t>The President’s Commission on the Status of Women: highlighted the problems of women in the workplace and helped create networks of feminist activists.</a:t>
            </a:r>
            <a:endParaRPr lang="en-US" sz="2200"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49686" y="3733800"/>
            <a:ext cx="3276600" cy="2782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9579" y="1066800"/>
            <a:ext cx="2286000" cy="2286000"/>
          </a:xfrm>
          <a:prstGeom prst="ellipse">
            <a:avLst/>
          </a:prstGeom>
          <a:ln w="57150">
            <a:solidFill>
              <a:srgbClr val="92D050"/>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774572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fade">
                                      <p:cBhvr>
                                        <p:cTn id="7" dur="500"/>
                                        <p:tgtEl>
                                          <p:spTgt spid="1126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fade">
                                      <p:cBhvr>
                                        <p:cTn id="12" dur="1000"/>
                                        <p:tgtEl>
                                          <p:spTgt spid="11266"/>
                                        </p:tgtEl>
                                      </p:cBhvr>
                                    </p:animEffect>
                                    <p:anim calcmode="lin" valueType="num">
                                      <p:cBhvr>
                                        <p:cTn id="13" dur="1000" fill="hold"/>
                                        <p:tgtEl>
                                          <p:spTgt spid="11266"/>
                                        </p:tgtEl>
                                        <p:attrNameLst>
                                          <p:attrName>ppt_x</p:attrName>
                                        </p:attrNameLst>
                                      </p:cBhvr>
                                      <p:tavLst>
                                        <p:tav tm="0">
                                          <p:val>
                                            <p:strVal val="#ppt_x"/>
                                          </p:val>
                                        </p:tav>
                                        <p:tav tm="100000">
                                          <p:val>
                                            <p:strVal val="#ppt_x"/>
                                          </p:val>
                                        </p:tav>
                                      </p:tavLst>
                                    </p:anim>
                                    <p:anim calcmode="lin" valueType="num">
                                      <p:cBhvr>
                                        <p:cTn id="14"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7"/>
          <p:cNvSpPr>
            <a:spLocks noGrp="1"/>
          </p:cNvSpPr>
          <p:nvPr>
            <p:ph type="title"/>
          </p:nvPr>
        </p:nvSpPr>
        <p:spPr>
          <a:xfrm>
            <a:off x="457200" y="152400"/>
            <a:ext cx="8229600" cy="1143000"/>
          </a:xfrm>
        </p:spPr>
        <p:txBody>
          <a:bodyPr>
            <a:normAutofit fontScale="90000"/>
          </a:bodyPr>
          <a:lstStyle/>
          <a:p>
            <a:r>
              <a:rPr lang="en-US" altLang="en-US" sz="4000" smtClean="0"/>
              <a:t>Students for a Democratic Society</a:t>
            </a:r>
          </a:p>
        </p:txBody>
      </p:sp>
      <p:sp>
        <p:nvSpPr>
          <p:cNvPr id="51203" name="Content Placeholder 8"/>
          <p:cNvSpPr>
            <a:spLocks noGrp="1"/>
          </p:cNvSpPr>
          <p:nvPr>
            <p:ph sz="quarter" idx="13"/>
          </p:nvPr>
        </p:nvSpPr>
        <p:spPr>
          <a:xfrm>
            <a:off x="4953000" y="2590800"/>
            <a:ext cx="4038600" cy="3886200"/>
          </a:xfrm>
        </p:spPr>
        <p:txBody>
          <a:bodyPr>
            <a:normAutofit/>
          </a:bodyPr>
          <a:lstStyle/>
          <a:p>
            <a:pPr>
              <a:lnSpc>
                <a:spcPct val="90000"/>
              </a:lnSpc>
            </a:pPr>
            <a:r>
              <a:rPr lang="en-US" altLang="en-US" sz="2600" dirty="0" smtClean="0"/>
              <a:t>Encouraged people to protest against the following: Vietnam War, poverty, racism, nuclear power and weapons, police brutality, and big corporations influencing government.</a:t>
            </a:r>
          </a:p>
        </p:txBody>
      </p:sp>
      <p:sp>
        <p:nvSpPr>
          <p:cNvPr id="51204" name="Content Placeholder 11"/>
          <p:cNvSpPr>
            <a:spLocks noGrp="1"/>
          </p:cNvSpPr>
          <p:nvPr>
            <p:ph sz="quarter" idx="14"/>
          </p:nvPr>
        </p:nvSpPr>
        <p:spPr>
          <a:xfrm>
            <a:off x="2133600" y="1600200"/>
            <a:ext cx="7010400" cy="1143000"/>
          </a:xfrm>
        </p:spPr>
        <p:txBody>
          <a:bodyPr>
            <a:normAutofit/>
          </a:bodyPr>
          <a:lstStyle/>
          <a:p>
            <a:r>
              <a:rPr lang="en-US" altLang="en-US" sz="2600" dirty="0" smtClean="0"/>
              <a:t>Students for a Democratic Society (SDS) formed on campuses across the country</a:t>
            </a:r>
          </a:p>
          <a:p>
            <a:endParaRPr lang="en-US" altLang="en-US" sz="2600" dirty="0" smtClean="0"/>
          </a:p>
        </p:txBody>
      </p:sp>
      <p:pic>
        <p:nvPicPr>
          <p:cNvPr id="99332" name="Picture 4" descr="http://www.libraries.uc.edu/images/all_images/vietnam_sds_sit_in.jpg"/>
          <p:cNvPicPr>
            <a:picLocks noChangeAspect="1" noChangeArrowheads="1"/>
          </p:cNvPicPr>
          <p:nvPr/>
        </p:nvPicPr>
        <p:blipFill>
          <a:blip r:embed="rId2" cstate="print"/>
          <a:srcRect/>
          <a:stretch>
            <a:fillRect/>
          </a:stretch>
        </p:blipFill>
        <p:spPr bwMode="auto">
          <a:xfrm>
            <a:off x="1524000" y="3123248"/>
            <a:ext cx="3512726" cy="3556634"/>
          </a:xfrm>
          <a:prstGeom prst="roundRect">
            <a:avLst>
              <a:gd name="adj" fmla="val 16667"/>
            </a:avLst>
          </a:prstGeom>
          <a:ln>
            <a:noFill/>
          </a:ln>
          <a:effectLst>
            <a:outerShdw blurRad="76200" dist="38100" dir="7800000" algn="tl" rotWithShape="0">
              <a:srgbClr val="000000">
                <a:alpha val="40000"/>
              </a:srgbClr>
            </a:outerShdw>
          </a:effectLst>
          <a:scene3d>
            <a:camera prst="perspectiveLeft"/>
            <a:lightRig rig="contrasting" dir="t">
              <a:rot lat="0" lon="0" rev="4200000"/>
            </a:lightRig>
          </a:scene3d>
          <a:sp3d prstMaterial="plastic">
            <a:bevelT w="381000" h="114300" prst="relaxedInset"/>
            <a:contourClr>
              <a:srgbClr val="969696"/>
            </a:contourClr>
          </a:sp3d>
        </p:spPr>
      </p:pic>
      <p:pic>
        <p:nvPicPr>
          <p:cNvPr id="99334" name="Picture 6" descr="http://www.polyvore.com/cgi/img-thing?.out=jpg&amp;size=l&amp;tid=57368382"/>
          <p:cNvPicPr>
            <a:picLocks noChangeAspect="1" noChangeArrowheads="1"/>
          </p:cNvPicPr>
          <p:nvPr/>
        </p:nvPicPr>
        <p:blipFill>
          <a:blip r:embed="rId3" cstate="print">
            <a:clrChange>
              <a:clrFrom>
                <a:srgbClr val="FFFFFF"/>
              </a:clrFrom>
              <a:clrTo>
                <a:srgbClr val="FFFFFF">
                  <a:alpha val="0"/>
                </a:srgbClr>
              </a:clrTo>
            </a:clrChange>
          </a:blip>
          <a:srcRect l="13333" r="17333"/>
          <a:stretch>
            <a:fillRect/>
          </a:stretch>
        </p:blipFill>
        <p:spPr bwMode="auto">
          <a:xfrm>
            <a:off x="0" y="1524000"/>
            <a:ext cx="2113280" cy="3048000"/>
          </a:xfrm>
          <a:prstGeom prst="roundRect">
            <a:avLst>
              <a:gd name="adj" fmla="val 16667"/>
            </a:avLst>
          </a:prstGeom>
          <a:ln>
            <a:noFill/>
          </a:ln>
          <a:effectLst>
            <a:outerShdw blurRad="76200" dist="38100" dir="7800000" algn="tl" rotWithShape="0">
              <a:srgbClr val="000000">
                <a:alpha val="40000"/>
              </a:srgbClr>
            </a:outerShdw>
          </a:effectLst>
          <a:scene3d>
            <a:camera prst="perspectiveRigh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19928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410200" cy="868362"/>
          </a:xfrm>
        </p:spPr>
        <p:txBody>
          <a:bodyPr>
            <a:normAutofit fontScale="90000"/>
          </a:bodyPr>
          <a:lstStyle/>
          <a:p>
            <a:r>
              <a:rPr lang="en-US" dirty="0" smtClean="0"/>
              <a:t>Fighting for Work </a:t>
            </a:r>
            <a:r>
              <a:rPr lang="en-US" dirty="0"/>
              <a:t>P</a:t>
            </a:r>
            <a:r>
              <a:rPr lang="en-US" dirty="0" smtClean="0"/>
              <a:t>lace </a:t>
            </a:r>
            <a:r>
              <a:rPr lang="en-US" dirty="0"/>
              <a:t>R</a:t>
            </a:r>
            <a:r>
              <a:rPr lang="en-US" dirty="0" smtClean="0"/>
              <a:t>ights</a:t>
            </a:r>
            <a:endParaRPr lang="en-US" dirty="0"/>
          </a:p>
        </p:txBody>
      </p:sp>
      <p:sp>
        <p:nvSpPr>
          <p:cNvPr id="3" name="Content Placeholder 2"/>
          <p:cNvSpPr>
            <a:spLocks noGrp="1"/>
          </p:cNvSpPr>
          <p:nvPr>
            <p:ph idx="1"/>
          </p:nvPr>
        </p:nvSpPr>
        <p:spPr>
          <a:xfrm>
            <a:off x="381000" y="1219200"/>
            <a:ext cx="6096000" cy="4572000"/>
          </a:xfrm>
        </p:spPr>
        <p:txBody>
          <a:bodyPr>
            <a:noAutofit/>
          </a:bodyPr>
          <a:lstStyle/>
          <a:p>
            <a:pPr>
              <a:lnSpc>
                <a:spcPct val="80000"/>
              </a:lnSpc>
            </a:pPr>
            <a:r>
              <a:rPr lang="en-US" sz="2200" b="1" dirty="0" smtClean="0"/>
              <a:t>1963 Equal Pay Act: O</a:t>
            </a:r>
            <a:r>
              <a:rPr lang="en-US" sz="2200" dirty="0" smtClean="0"/>
              <a:t>utlawed paying men more than women for the same job in most cases.</a:t>
            </a:r>
          </a:p>
          <a:p>
            <a:pPr>
              <a:lnSpc>
                <a:spcPct val="80000"/>
              </a:lnSpc>
            </a:pPr>
            <a:r>
              <a:rPr lang="en-US" sz="2200" b="1" dirty="0" smtClean="0"/>
              <a:t>1964 Civil Rights Act, Title VII: </a:t>
            </a:r>
            <a:r>
              <a:rPr lang="en-US" sz="2200" dirty="0" smtClean="0"/>
              <a:t>Outlawed job discrimination by private employees on the basis of race, color, religion, national origin, </a:t>
            </a:r>
            <a:r>
              <a:rPr lang="en-US" sz="2200" i="1" u="sng" dirty="0" smtClean="0"/>
              <a:t>and gender</a:t>
            </a:r>
            <a:r>
              <a:rPr lang="en-US" sz="2200" dirty="0" smtClean="0"/>
              <a:t>.</a:t>
            </a:r>
          </a:p>
          <a:p>
            <a:pPr>
              <a:lnSpc>
                <a:spcPct val="80000"/>
              </a:lnSpc>
            </a:pPr>
            <a:r>
              <a:rPr lang="en-US" sz="2200" b="1" dirty="0" smtClean="0"/>
              <a:t>Equal Employment Opportunity Commission: </a:t>
            </a:r>
            <a:r>
              <a:rPr lang="en-US" sz="2200" dirty="0"/>
              <a:t>E</a:t>
            </a:r>
            <a:r>
              <a:rPr lang="en-US" sz="2200" dirty="0" smtClean="0"/>
              <a:t>nforces </a:t>
            </a:r>
            <a:r>
              <a:rPr lang="en-US" sz="2200" dirty="0"/>
              <a:t>laws against workplace </a:t>
            </a:r>
            <a:r>
              <a:rPr lang="en-US" sz="2200" dirty="0" smtClean="0"/>
              <a:t>discrimination, and files </a:t>
            </a:r>
            <a:r>
              <a:rPr lang="en-US" sz="2200" dirty="0"/>
              <a:t>discrimination suits against employers </a:t>
            </a:r>
            <a:endParaRPr lang="en-US" sz="2200" dirty="0" smtClean="0"/>
          </a:p>
          <a:p>
            <a:pPr>
              <a:lnSpc>
                <a:spcPct val="80000"/>
              </a:lnSpc>
            </a:pPr>
            <a:r>
              <a:rPr lang="en-US" sz="2200" b="1" dirty="0" smtClean="0"/>
              <a:t>The Wage Gap: </a:t>
            </a:r>
            <a:r>
              <a:rPr lang="en-US" sz="2200" dirty="0" smtClean="0"/>
              <a:t>Women make 77¢ to every dollar men make in the U.S.</a:t>
            </a:r>
          </a:p>
          <a:p>
            <a:pPr lvl="1">
              <a:lnSpc>
                <a:spcPct val="80000"/>
              </a:lnSpc>
            </a:pPr>
            <a:r>
              <a:rPr lang="en-US" sz="1800" dirty="0" smtClean="0"/>
              <a:t>Like working 59 days for free</a:t>
            </a:r>
          </a:p>
          <a:p>
            <a:pPr lvl="1">
              <a:lnSpc>
                <a:spcPct val="80000"/>
              </a:lnSpc>
            </a:pPr>
            <a:r>
              <a:rPr lang="en-US" sz="1800" dirty="0" smtClean="0"/>
              <a:t>Even worse for African </a:t>
            </a:r>
            <a:r>
              <a:rPr lang="en-US" sz="1800" dirty="0"/>
              <a:t>American (64</a:t>
            </a:r>
            <a:r>
              <a:rPr lang="en-US" sz="1800" dirty="0" smtClean="0"/>
              <a:t>¢) and Latina  women </a:t>
            </a:r>
            <a:r>
              <a:rPr lang="en-US" sz="1800" dirty="0"/>
              <a:t>(55</a:t>
            </a:r>
            <a:r>
              <a:rPr lang="en-US" sz="1800" dirty="0" smtClean="0"/>
              <a:t>¢)</a:t>
            </a: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0301" y="1295400"/>
            <a:ext cx="2381250" cy="32141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67849">
            <a:off x="6542200" y="113202"/>
            <a:ext cx="1888421" cy="131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descr="http://media-cache-is0.pinimg.com/736x/73/f3/14/73f3141a05edc626890d863162fc50b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3058">
            <a:off x="6140355" y="4523404"/>
            <a:ext cx="3013423" cy="2109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6280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normAutofit/>
          </a:bodyPr>
          <a:lstStyle/>
          <a:p>
            <a:pPr algn="r"/>
            <a:r>
              <a:rPr lang="en-US" sz="4000" dirty="0" smtClean="0"/>
              <a:t>The Time is NOW</a:t>
            </a:r>
            <a:endParaRPr lang="en-US" sz="4000" dirty="0"/>
          </a:p>
        </p:txBody>
      </p:sp>
      <p:sp>
        <p:nvSpPr>
          <p:cNvPr id="3" name="Content Placeholder 2"/>
          <p:cNvSpPr>
            <a:spLocks noGrp="1"/>
          </p:cNvSpPr>
          <p:nvPr>
            <p:ph idx="1"/>
          </p:nvPr>
        </p:nvSpPr>
        <p:spPr>
          <a:xfrm>
            <a:off x="3622832" y="990600"/>
            <a:ext cx="5292568" cy="4876800"/>
          </a:xfrm>
        </p:spPr>
        <p:txBody>
          <a:bodyPr>
            <a:noAutofit/>
          </a:bodyPr>
          <a:lstStyle/>
          <a:p>
            <a:pPr marL="0" indent="0">
              <a:buNone/>
            </a:pPr>
            <a:r>
              <a:rPr lang="en-US" sz="2300" b="1" u="sng" dirty="0" smtClean="0"/>
              <a:t>The National Organization for Women: (NOW)</a:t>
            </a:r>
          </a:p>
          <a:p>
            <a:r>
              <a:rPr lang="en-US" sz="2300" dirty="0" smtClean="0"/>
              <a:t>Demanded greater educational opportunities for women</a:t>
            </a:r>
          </a:p>
          <a:p>
            <a:r>
              <a:rPr lang="en-US" sz="2300" dirty="0" smtClean="0"/>
              <a:t>Aided women in the work place</a:t>
            </a:r>
          </a:p>
          <a:p>
            <a:r>
              <a:rPr lang="en-US" sz="2300" dirty="0" smtClean="0"/>
              <a:t>Denounced the exclusion of women from certain professions and from politics </a:t>
            </a:r>
          </a:p>
          <a:p>
            <a:r>
              <a:rPr lang="en-US" sz="2300" dirty="0" smtClean="0"/>
              <a:t>Lashed out against the practice of paying women less than men for equal work.  </a:t>
            </a:r>
          </a:p>
          <a:p>
            <a:r>
              <a:rPr lang="en-US" sz="2300" dirty="0" smtClean="0"/>
              <a:t>By 1972 the movement had a magazine (Ms. Magazine) and 200,000 members</a:t>
            </a:r>
            <a:endParaRPr lang="en-US" sz="2300" dirty="0"/>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700595">
            <a:off x="182903" y="926615"/>
            <a:ext cx="3005435" cy="25409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36775">
            <a:off x="2016199" y="127717"/>
            <a:ext cx="1353573" cy="1341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http://media-cache-lt0.pinterest.com/736x/52/5d/39/525d3967f2ea59e4b2e61a61a598628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15536">
            <a:off x="815462" y="3365159"/>
            <a:ext cx="2415067" cy="33311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3532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0999" y="304800"/>
            <a:ext cx="3657601" cy="924475"/>
          </a:xfrm>
        </p:spPr>
        <p:txBody>
          <a:bodyPr>
            <a:normAutofit fontScale="90000"/>
          </a:bodyPr>
          <a:lstStyle/>
          <a:p>
            <a:r>
              <a:rPr lang="en-US" sz="4400" dirty="0" smtClean="0">
                <a:hlinkClick r:id="rId2"/>
              </a:rPr>
              <a:t>You play ball like a girl!</a:t>
            </a:r>
            <a:endParaRPr lang="en-US" sz="4400" dirty="0"/>
          </a:p>
        </p:txBody>
      </p:sp>
      <p:sp>
        <p:nvSpPr>
          <p:cNvPr id="6" name="Content Placeholder 5"/>
          <p:cNvSpPr>
            <a:spLocks noGrp="1"/>
          </p:cNvSpPr>
          <p:nvPr>
            <p:ph idx="1"/>
          </p:nvPr>
        </p:nvSpPr>
        <p:spPr>
          <a:xfrm>
            <a:off x="4191000" y="152400"/>
            <a:ext cx="4800600" cy="2971800"/>
          </a:xfrm>
        </p:spPr>
        <p:txBody>
          <a:bodyPr>
            <a:normAutofit/>
          </a:bodyPr>
          <a:lstStyle/>
          <a:p>
            <a:r>
              <a:rPr lang="en-US" sz="2700" dirty="0" smtClean="0"/>
              <a:t>Title IX (1972)- </a:t>
            </a:r>
            <a:r>
              <a:rPr lang="en-US" sz="2700" dirty="0"/>
              <a:t>prohibits federally funded schools from discriminating against girls and young women in nearly all aspects of its operations, from admissions to athletics.  </a:t>
            </a:r>
          </a:p>
          <a:p>
            <a:endParaRPr lang="en-US" dirty="0" smtClean="0"/>
          </a:p>
        </p:txBody>
      </p:sp>
      <p:pic>
        <p:nvPicPr>
          <p:cNvPr id="37890" name="Picture 2" descr="http://coachdawnwrites.com/wp-content/uploads/2011/12/title-i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3503">
            <a:off x="4953000" y="2913474"/>
            <a:ext cx="3341659" cy="37159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4" descr="http://media-cache-is0.pinimg.com/736x/76/9a/5e/769a5e3f76e0e3e0882991a05b2df0e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414534">
            <a:off x="533400" y="1642281"/>
            <a:ext cx="2938780" cy="495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http://leftonbase.com/wp-content/uploads/2012/08/Female-Athletes-Jennie-Finch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178308">
            <a:off x="228600" y="1794939"/>
            <a:ext cx="3892590" cy="23170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http://avaaston.files.wordpress.com/2011/11/bethany-hamilton-one-armed-surfe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60951">
            <a:off x="563322" y="4302305"/>
            <a:ext cx="3570108" cy="22351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www1.pictures.zimbio.com/gi/Serena+Williams+Olympics+Day+8+Tennis+oVeJ9PY-JBz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916379">
            <a:off x="4075652" y="3307488"/>
            <a:ext cx="3839685" cy="25597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84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37890"/>
                                        </p:tgtEl>
                                      </p:cBhvr>
                                    </p:animEffect>
                                    <p:set>
                                      <p:cBhvr>
                                        <p:cTn id="7" dur="1" fill="hold">
                                          <p:stCondLst>
                                            <p:cond delay="499"/>
                                          </p:stCondLst>
                                        </p:cTn>
                                        <p:tgtEl>
                                          <p:spTgt spid="37890"/>
                                        </p:tgtEl>
                                        <p:attrNameLst>
                                          <p:attrName>style.visibility</p:attrName>
                                        </p:attrNameLst>
                                      </p:cBhvr>
                                      <p:to>
                                        <p:strVal val="hidden"/>
                                      </p:to>
                                    </p:set>
                                  </p:childTnLst>
                                </p:cTn>
                              </p:par>
                              <p:par>
                                <p:cTn id="8" presetID="16" presetClass="exit" presetSubtype="21" fill="hold" nodeType="withEffect">
                                  <p:stCondLst>
                                    <p:cond delay="0"/>
                                  </p:stCondLst>
                                  <p:childTnLst>
                                    <p:animEffect transition="out" filter="barn(inVertical)">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barn(inVertical)">
                                      <p:cBhvr>
                                        <p:cTn id="14" dur="500"/>
                                        <p:tgtEl>
                                          <p:spTgt spid="1026"/>
                                        </p:tgtEl>
                                      </p:cBhvr>
                                    </p:animEffect>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barn(inVertical)">
                                      <p:cBhvr>
                                        <p:cTn id="18" dur="500"/>
                                        <p:tgtEl>
                                          <p:spTgt spid="1030"/>
                                        </p:tgtEl>
                                      </p:cBhvr>
                                    </p:animEffect>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arn(inVertical)">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305800" cy="1143000"/>
          </a:xfrm>
        </p:spPr>
        <p:txBody>
          <a:bodyPr/>
          <a:lstStyle/>
          <a:p>
            <a:r>
              <a:rPr lang="en-US" dirty="0" smtClean="0"/>
              <a:t>National Changes</a:t>
            </a:r>
            <a:endParaRPr lang="en-US" dirty="0"/>
          </a:p>
        </p:txBody>
      </p:sp>
      <p:sp>
        <p:nvSpPr>
          <p:cNvPr id="3" name="Content Placeholder 2"/>
          <p:cNvSpPr>
            <a:spLocks noGrp="1"/>
          </p:cNvSpPr>
          <p:nvPr>
            <p:ph idx="1"/>
          </p:nvPr>
        </p:nvSpPr>
        <p:spPr>
          <a:xfrm>
            <a:off x="304800" y="1371601"/>
            <a:ext cx="4267200" cy="4490276"/>
          </a:xfrm>
        </p:spPr>
        <p:txBody>
          <a:bodyPr>
            <a:normAutofit/>
          </a:bodyPr>
          <a:lstStyle/>
          <a:p>
            <a:pPr marL="0" indent="0">
              <a:buNone/>
            </a:pPr>
            <a:r>
              <a:rPr lang="en-US" sz="2800" b="1" dirty="0"/>
              <a:t>Roe vs. Wade: </a:t>
            </a:r>
            <a:r>
              <a:rPr lang="en-US" sz="2800" dirty="0"/>
              <a:t>1973 Supreme Court ruled that governments could not regulate abortion during the first three months of pregnancy, a time that was interpreted as being within a woman’s constitutional right to privacy.</a:t>
            </a:r>
          </a:p>
          <a:p>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355600"/>
            <a:ext cx="4069676" cy="304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http://img.timeinc.net/time/photoessays/2010/top10_court_cases/roe_wad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4897" y="3581400"/>
            <a:ext cx="4327779" cy="2819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6712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4330942" cy="924475"/>
          </a:xfrm>
        </p:spPr>
        <p:txBody>
          <a:bodyPr>
            <a:normAutofit fontScale="90000"/>
          </a:bodyPr>
          <a:lstStyle/>
          <a:p>
            <a:r>
              <a:rPr lang="en-US" sz="3600" dirty="0" smtClean="0"/>
              <a:t>National Changes</a:t>
            </a:r>
            <a:endParaRPr lang="en-US" sz="3600" dirty="0"/>
          </a:p>
        </p:txBody>
      </p:sp>
      <p:sp>
        <p:nvSpPr>
          <p:cNvPr id="3" name="Content Placeholder 2"/>
          <p:cNvSpPr>
            <a:spLocks noGrp="1"/>
          </p:cNvSpPr>
          <p:nvPr>
            <p:ph idx="1"/>
          </p:nvPr>
        </p:nvSpPr>
        <p:spPr>
          <a:xfrm>
            <a:off x="228600" y="914400"/>
            <a:ext cx="4330942" cy="4572000"/>
          </a:xfrm>
        </p:spPr>
        <p:txBody>
          <a:bodyPr>
            <a:normAutofit fontScale="92500"/>
          </a:bodyPr>
          <a:lstStyle/>
          <a:p>
            <a:pPr marL="0" indent="0">
              <a:buNone/>
            </a:pPr>
            <a:r>
              <a:rPr lang="en-US" sz="2400" b="1" dirty="0" smtClean="0"/>
              <a:t>Equal Rights Amendment</a:t>
            </a:r>
            <a:endParaRPr lang="en-US" sz="2400" b="1" dirty="0"/>
          </a:p>
          <a:p>
            <a:r>
              <a:rPr lang="en-US" sz="2400" dirty="0" smtClean="0"/>
              <a:t>Passed by Congress in </a:t>
            </a:r>
            <a:r>
              <a:rPr lang="en-US" sz="2400" dirty="0"/>
              <a:t>1972, to protect women against discrimination</a:t>
            </a:r>
          </a:p>
          <a:p>
            <a:r>
              <a:rPr lang="en-US" sz="2400" dirty="0" smtClean="0"/>
              <a:t>Failed </a:t>
            </a:r>
            <a:r>
              <a:rPr lang="en-US" sz="2400" dirty="0"/>
              <a:t>to be </a:t>
            </a:r>
            <a:r>
              <a:rPr lang="en-US" sz="2400" dirty="0" smtClean="0"/>
              <a:t>ratified; needed </a:t>
            </a:r>
            <a:r>
              <a:rPr lang="en-US" sz="2400" dirty="0"/>
              <a:t>38 </a:t>
            </a:r>
            <a:r>
              <a:rPr lang="en-US" sz="2400" dirty="0" smtClean="0"/>
              <a:t>states, 5 states short </a:t>
            </a:r>
          </a:p>
          <a:p>
            <a:pPr marL="68580" indent="0">
              <a:buNone/>
            </a:pPr>
            <a:r>
              <a:rPr lang="en-US" sz="2400" b="1" dirty="0" smtClean="0"/>
              <a:t>Opposition</a:t>
            </a:r>
            <a:r>
              <a:rPr lang="en-US" sz="2400" b="1" dirty="0"/>
              <a:t>:</a:t>
            </a:r>
          </a:p>
          <a:p>
            <a:r>
              <a:rPr lang="en-US" sz="2400" dirty="0" smtClean="0"/>
              <a:t>Feared it would </a:t>
            </a:r>
            <a:r>
              <a:rPr lang="en-US" sz="2400" dirty="0"/>
              <a:t>take away the right to alimony in divorce cases, </a:t>
            </a:r>
            <a:r>
              <a:rPr lang="en-US" sz="2400" dirty="0" smtClean="0"/>
              <a:t>single-gender </a:t>
            </a:r>
            <a:r>
              <a:rPr lang="en-US" sz="2400" dirty="0"/>
              <a:t>colleges, </a:t>
            </a:r>
            <a:r>
              <a:rPr lang="en-US" sz="2400" dirty="0" smtClean="0"/>
              <a:t>or require women to register for the </a:t>
            </a:r>
            <a:r>
              <a:rPr lang="en-US" sz="2400" dirty="0"/>
              <a:t>draft.</a:t>
            </a:r>
          </a:p>
          <a:p>
            <a:pPr lvl="1"/>
            <a:r>
              <a:rPr lang="en-US" sz="1900" dirty="0" smtClean="0"/>
              <a:t>Led by Phyllis </a:t>
            </a:r>
            <a:r>
              <a:rPr lang="en-US" sz="1900" dirty="0" err="1" smtClean="0"/>
              <a:t>Schlafly</a:t>
            </a:r>
            <a:endParaRPr lang="en-US" sz="1900" dirty="0"/>
          </a:p>
        </p:txBody>
      </p:sp>
      <p:pic>
        <p:nvPicPr>
          <p:cNvPr id="5" name="Picture 2" descr="http://media-cache-ec6.pinterest.com/736x/35/9c/a7/359ca7b3fd02f760afecc5a0d865c41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9543" y="0"/>
            <a:ext cx="458445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59542" y="1219200"/>
            <a:ext cx="4584458" cy="2554545"/>
          </a:xfrm>
          <a:prstGeom prst="rect">
            <a:avLst/>
          </a:prstGeom>
          <a:noFill/>
        </p:spPr>
        <p:txBody>
          <a:bodyPr wrap="square" lIns="91440" tIns="45720" rIns="91440" bIns="45720">
            <a:spAutoFit/>
          </a:bodyPr>
          <a:lstStyle/>
          <a:p>
            <a:pPr algn="ctr"/>
            <a:r>
              <a:rPr lang="en-US" sz="3200" i="1" dirty="0">
                <a:ln w="10160">
                  <a:solidFill>
                    <a:srgbClr val="F806D5"/>
                  </a:solidFill>
                  <a:prstDash val="solid"/>
                </a:ln>
                <a:solidFill>
                  <a:srgbClr val="FFFFFF"/>
                </a:solidFill>
                <a:effectLst>
                  <a:outerShdw blurRad="38100" dist="32000" dir="5400000" algn="tl">
                    <a:srgbClr val="000000">
                      <a:alpha val="30000"/>
                    </a:srgbClr>
                  </a:outerShdw>
                </a:effectLst>
              </a:rPr>
              <a:t>“Equality of rights under the law shall not be denied or abridged by the United States or by any State on account of sex.”</a:t>
            </a:r>
            <a:endParaRPr lang="en-US" sz="3200" dirty="0">
              <a:ln w="10160">
                <a:solidFill>
                  <a:srgbClr val="F806D5"/>
                </a:solidFill>
                <a:prstDash val="solid"/>
              </a:ln>
              <a:solidFill>
                <a:srgbClr val="FFFFFF"/>
              </a:solidFill>
              <a:effectLst>
                <a:outerShdw blurRad="38100" dist="32000" dir="5400000" algn="tl">
                  <a:srgbClr val="000000">
                    <a:alpha val="30000"/>
                  </a:srgbClr>
                </a:outerShdw>
              </a:effectLst>
            </a:endParaRPr>
          </a:p>
        </p:txBody>
      </p:sp>
    </p:spTree>
    <p:extLst>
      <p:ext uri="{BB962C8B-B14F-4D97-AF65-F5344CB8AC3E}">
        <p14:creationId xmlns:p14="http://schemas.microsoft.com/office/powerpoint/2010/main" val="38471585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11899"/>
            <a:ext cx="8534400" cy="1076875"/>
          </a:xfrm>
        </p:spPr>
        <p:txBody>
          <a:bodyPr>
            <a:normAutofit fontScale="90000"/>
          </a:bodyPr>
          <a:lstStyle/>
          <a:p>
            <a:pPr algn="ctr"/>
            <a:r>
              <a:rPr lang="en-US" sz="4000" dirty="0" smtClean="0"/>
              <a:t>The Impact of the Women’s Movement</a:t>
            </a:r>
            <a:endParaRPr lang="en-US" sz="4000" dirty="0"/>
          </a:p>
        </p:txBody>
      </p:sp>
      <p:sp>
        <p:nvSpPr>
          <p:cNvPr id="3" name="Content Placeholder 2"/>
          <p:cNvSpPr>
            <a:spLocks noGrp="1"/>
          </p:cNvSpPr>
          <p:nvPr>
            <p:ph idx="1"/>
          </p:nvPr>
        </p:nvSpPr>
        <p:spPr>
          <a:xfrm>
            <a:off x="152019" y="914400"/>
            <a:ext cx="6324600" cy="4669639"/>
          </a:xfrm>
        </p:spPr>
        <p:txBody>
          <a:bodyPr>
            <a:normAutofit fontScale="92500"/>
          </a:bodyPr>
          <a:lstStyle/>
          <a:p>
            <a:r>
              <a:rPr lang="en-US" sz="2400" dirty="0" smtClean="0"/>
              <a:t>More women in the workforce</a:t>
            </a:r>
          </a:p>
          <a:p>
            <a:pPr lvl="1"/>
            <a:r>
              <a:rPr lang="en-US" sz="1800" dirty="0"/>
              <a:t>Two career families are much more common</a:t>
            </a:r>
          </a:p>
          <a:p>
            <a:pPr lvl="1"/>
            <a:r>
              <a:rPr lang="en-US" sz="1800" dirty="0" smtClean="0"/>
              <a:t>Employers offering </a:t>
            </a:r>
            <a:r>
              <a:rPr lang="en-US" sz="1800" dirty="0"/>
              <a:t>flexible hours, on-site child care, and job-sharing</a:t>
            </a:r>
            <a:endParaRPr lang="en-US" sz="1800" dirty="0" smtClean="0"/>
          </a:p>
          <a:p>
            <a:r>
              <a:rPr lang="en-US" sz="2400" dirty="0" smtClean="0"/>
              <a:t>Outnumber men in colleges</a:t>
            </a:r>
          </a:p>
          <a:p>
            <a:pPr lvl="1"/>
            <a:r>
              <a:rPr lang="en-US" sz="1800" dirty="0" smtClean="0"/>
              <a:t>Earned almost 60% of all degrees in 2013</a:t>
            </a:r>
          </a:p>
          <a:p>
            <a:r>
              <a:rPr lang="en-US" sz="2400" dirty="0" smtClean="0"/>
              <a:t>Sandra Day O’Connor: The first female Supreme Court Justice; served from 1981-2006</a:t>
            </a:r>
          </a:p>
          <a:p>
            <a:r>
              <a:rPr lang="en-US" sz="2400" dirty="0" smtClean="0"/>
              <a:t>Geraldine Ferraro: The first </a:t>
            </a:r>
            <a:r>
              <a:rPr lang="en-US" sz="2400" dirty="0"/>
              <a:t>female Vice Presidential candidate </a:t>
            </a:r>
            <a:endParaRPr lang="en-US" sz="2400" dirty="0" smtClean="0"/>
          </a:p>
          <a:p>
            <a:r>
              <a:rPr lang="en-US" sz="2400" dirty="0" smtClean="0"/>
              <a:t>Ferraro, Sarah Palin, Hillary Clinton, Kamala Harris</a:t>
            </a:r>
          </a:p>
          <a:p>
            <a:r>
              <a:rPr lang="en-US" sz="2400" dirty="0" smtClean="0"/>
              <a:t>(1984), (2008), (2016*) (2020)</a:t>
            </a:r>
            <a:endParaRPr lang="en-US" sz="2400" dirty="0" smtClean="0"/>
          </a:p>
        </p:txBody>
      </p:sp>
      <p:pic>
        <p:nvPicPr>
          <p:cNvPr id="3074" name="Picture 2" descr="File:GeraldineFerraro.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3708400"/>
            <a:ext cx="2023440" cy="24098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76" name="Picture 4" descr="http://admin.utep.edu/Portals/1791/press_images/O'Connor_Sandra%20Da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962" y="1143000"/>
            <a:ext cx="2046732" cy="2590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4838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jjie.org/wp-content/uploads/2012/08/LGBT-flag.jpe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054"/>
          <a:stretch/>
        </p:blipFill>
        <p:spPr bwMode="auto">
          <a:xfrm>
            <a:off x="-14143" y="116186"/>
            <a:ext cx="918153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 y="2151727"/>
            <a:ext cx="6629400" cy="255454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8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LGBT Equality Movement</a:t>
            </a:r>
            <a:endParaRPr lang="en-US" sz="8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0840495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34400" cy="1143000"/>
          </a:xfrm>
        </p:spPr>
        <p:txBody>
          <a:bodyPr>
            <a:normAutofit/>
          </a:bodyPr>
          <a:lstStyle/>
          <a:p>
            <a:r>
              <a:rPr lang="en-US" dirty="0" smtClean="0">
                <a:latin typeface="Candara" pitchFamily="34" charset="0"/>
              </a:rPr>
              <a:t>History of the LGBT Community</a:t>
            </a:r>
            <a:endParaRPr lang="en-US" dirty="0">
              <a:latin typeface="Candara" pitchFamily="34" charset="0"/>
            </a:endParaRPr>
          </a:p>
        </p:txBody>
      </p:sp>
      <p:sp>
        <p:nvSpPr>
          <p:cNvPr id="3" name="Content Placeholder 2"/>
          <p:cNvSpPr>
            <a:spLocks noGrp="1"/>
          </p:cNvSpPr>
          <p:nvPr>
            <p:ph idx="1"/>
          </p:nvPr>
        </p:nvSpPr>
        <p:spPr>
          <a:xfrm>
            <a:off x="381000" y="1143000"/>
            <a:ext cx="8382000" cy="5257800"/>
          </a:xfrm>
          <a:solidFill>
            <a:schemeClr val="bg1">
              <a:alpha val="50000"/>
            </a:schemeClr>
          </a:solidFill>
        </p:spPr>
        <p:txBody>
          <a:bodyPr>
            <a:noAutofit/>
          </a:bodyPr>
          <a:lstStyle/>
          <a:p>
            <a:pPr>
              <a:lnSpc>
                <a:spcPct val="80000"/>
              </a:lnSpc>
            </a:pPr>
            <a:r>
              <a:rPr lang="en-US" sz="3600" dirty="0" smtClean="0">
                <a:latin typeface="Candara" pitchFamily="34" charset="0"/>
              </a:rPr>
              <a:t>LGBT (Lesbian, Gay, Bisexual, Transgender); QIA (Queer, Intersex, Asexual)</a:t>
            </a:r>
          </a:p>
          <a:p>
            <a:pPr>
              <a:lnSpc>
                <a:spcPct val="80000"/>
              </a:lnSpc>
            </a:pPr>
            <a:r>
              <a:rPr lang="en-US" sz="3600" dirty="0" smtClean="0">
                <a:latin typeface="Candara" pitchFamily="34" charset="0"/>
              </a:rPr>
              <a:t>Wide variety of reactions towards LGBT individuals throughout history and cultures.</a:t>
            </a:r>
          </a:p>
          <a:p>
            <a:pPr lvl="1">
              <a:lnSpc>
                <a:spcPct val="80000"/>
              </a:lnSpc>
            </a:pPr>
            <a:r>
              <a:rPr lang="en-US" sz="3200" dirty="0" smtClean="0">
                <a:latin typeface="Candara" pitchFamily="34" charset="0"/>
              </a:rPr>
              <a:t>Native Americans</a:t>
            </a:r>
          </a:p>
          <a:p>
            <a:pPr lvl="1">
              <a:lnSpc>
                <a:spcPct val="80000"/>
              </a:lnSpc>
            </a:pPr>
            <a:r>
              <a:rPr lang="en-US" sz="3200" dirty="0" smtClean="0">
                <a:latin typeface="Candara" pitchFamily="34" charset="0"/>
              </a:rPr>
              <a:t>18</a:t>
            </a:r>
            <a:r>
              <a:rPr lang="en-US" sz="3200" baseline="30000" dirty="0" smtClean="0">
                <a:latin typeface="Candara" pitchFamily="34" charset="0"/>
              </a:rPr>
              <a:t>th</a:t>
            </a:r>
            <a:r>
              <a:rPr lang="en-US" sz="3200" dirty="0" smtClean="0">
                <a:latin typeface="Candara" pitchFamily="34" charset="0"/>
              </a:rPr>
              <a:t> century Puritanism</a:t>
            </a:r>
          </a:p>
          <a:p>
            <a:pPr lvl="1">
              <a:lnSpc>
                <a:spcPct val="80000"/>
              </a:lnSpc>
            </a:pPr>
            <a:r>
              <a:rPr lang="en-US" sz="3200" dirty="0" smtClean="0">
                <a:latin typeface="Candara" pitchFamily="34" charset="0"/>
              </a:rPr>
              <a:t>1920s Bohemianism</a:t>
            </a:r>
          </a:p>
          <a:p>
            <a:pPr lvl="1">
              <a:lnSpc>
                <a:spcPct val="80000"/>
              </a:lnSpc>
            </a:pPr>
            <a:r>
              <a:rPr lang="en-US" sz="3200" dirty="0" smtClean="0">
                <a:latin typeface="Candara" pitchFamily="34" charset="0"/>
              </a:rPr>
              <a:t>Eugenics</a:t>
            </a:r>
          </a:p>
          <a:p>
            <a:pPr lvl="1">
              <a:lnSpc>
                <a:spcPct val="80000"/>
              </a:lnSpc>
            </a:pPr>
            <a:r>
              <a:rPr lang="en-US" sz="3200" dirty="0" smtClean="0">
                <a:latin typeface="Candara" pitchFamily="34" charset="0"/>
              </a:rPr>
              <a:t>1950s Beat Generation</a:t>
            </a:r>
            <a:endParaRPr lang="en-US" sz="1800" dirty="0">
              <a:latin typeface="Candara" pitchFamily="34" charset="0"/>
            </a:endParaRPr>
          </a:p>
        </p:txBody>
      </p:sp>
    </p:spTree>
    <p:extLst>
      <p:ext uri="{BB962C8B-B14F-4D97-AF65-F5344CB8AC3E}">
        <p14:creationId xmlns:p14="http://schemas.microsoft.com/office/powerpoint/2010/main" val="37935628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Notable LGBT’s in History</a:t>
            </a:r>
            <a:endParaRPr lang="en-US" dirty="0"/>
          </a:p>
        </p:txBody>
      </p:sp>
      <p:sp>
        <p:nvSpPr>
          <p:cNvPr id="4" name="Content Placeholder 3"/>
          <p:cNvSpPr>
            <a:spLocks noGrp="1"/>
          </p:cNvSpPr>
          <p:nvPr>
            <p:ph idx="1"/>
          </p:nvPr>
        </p:nvSpPr>
        <p:spPr/>
        <p:txBody>
          <a:bodyPr numCol="2">
            <a:normAutofit fontScale="92500" lnSpcReduction="20000"/>
          </a:bodyPr>
          <a:lstStyle/>
          <a:p>
            <a:r>
              <a:rPr lang="en-US" dirty="0" smtClean="0"/>
              <a:t>Alexander the Great</a:t>
            </a:r>
          </a:p>
          <a:p>
            <a:r>
              <a:rPr lang="en-US" dirty="0" smtClean="0"/>
              <a:t>Leonardo Da Vinci</a:t>
            </a:r>
          </a:p>
          <a:p>
            <a:r>
              <a:rPr lang="en-US" dirty="0" smtClean="0"/>
              <a:t>Michelangelo</a:t>
            </a:r>
          </a:p>
          <a:p>
            <a:r>
              <a:rPr lang="en-US" dirty="0" smtClean="0"/>
              <a:t>Joan of Arc</a:t>
            </a:r>
          </a:p>
          <a:p>
            <a:r>
              <a:rPr lang="en-US" dirty="0" smtClean="0"/>
              <a:t>Catharine the Great</a:t>
            </a:r>
          </a:p>
          <a:p>
            <a:r>
              <a:rPr lang="en-US" dirty="0" smtClean="0"/>
              <a:t>James Buchanan</a:t>
            </a:r>
          </a:p>
          <a:p>
            <a:r>
              <a:rPr lang="en-US" dirty="0" smtClean="0"/>
              <a:t>Walt Whitman</a:t>
            </a:r>
          </a:p>
          <a:p>
            <a:r>
              <a:rPr lang="en-US" dirty="0" smtClean="0"/>
              <a:t>Emily Dickinson</a:t>
            </a:r>
          </a:p>
          <a:p>
            <a:r>
              <a:rPr lang="en-US" dirty="0" smtClean="0"/>
              <a:t>Tchaikovsky</a:t>
            </a:r>
            <a:endParaRPr lang="en-US" dirty="0"/>
          </a:p>
          <a:p>
            <a:r>
              <a:rPr lang="en-US" dirty="0" smtClean="0"/>
              <a:t>Oscar Wilde</a:t>
            </a:r>
          </a:p>
          <a:p>
            <a:r>
              <a:rPr lang="en-US" dirty="0" smtClean="0"/>
              <a:t>Leonard Bernstein</a:t>
            </a:r>
          </a:p>
          <a:p>
            <a:r>
              <a:rPr lang="en-US" dirty="0" smtClean="0"/>
              <a:t>Amelia Earhart (B)</a:t>
            </a:r>
          </a:p>
          <a:p>
            <a:r>
              <a:rPr lang="en-US" dirty="0" smtClean="0"/>
              <a:t>J. Edgar Hoover (CD)</a:t>
            </a:r>
          </a:p>
          <a:p>
            <a:r>
              <a:rPr lang="en-US" dirty="0" smtClean="0"/>
              <a:t>Liberace</a:t>
            </a:r>
          </a:p>
          <a:p>
            <a:r>
              <a:rPr lang="en-US" dirty="0" smtClean="0"/>
              <a:t>Eleanor Roosevelt (B)</a:t>
            </a:r>
          </a:p>
          <a:p>
            <a:r>
              <a:rPr lang="en-US" dirty="0" smtClean="0"/>
              <a:t>Marlon Brando (B)</a:t>
            </a:r>
          </a:p>
          <a:p>
            <a:r>
              <a:rPr lang="en-US" dirty="0" smtClean="0"/>
              <a:t>Andy Warhol</a:t>
            </a:r>
          </a:p>
          <a:p>
            <a:r>
              <a:rPr lang="en-US" dirty="0" smtClean="0"/>
              <a:t>James Dean (B)</a:t>
            </a:r>
          </a:p>
        </p:txBody>
      </p:sp>
    </p:spTree>
    <p:extLst>
      <p:ext uri="{BB962C8B-B14F-4D97-AF65-F5344CB8AC3E}">
        <p14:creationId xmlns:p14="http://schemas.microsoft.com/office/powerpoint/2010/main" val="21718117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Stonewall Riots</a:t>
            </a:r>
            <a:endParaRPr lang="en-US" dirty="0"/>
          </a:p>
        </p:txBody>
      </p:sp>
      <p:sp>
        <p:nvSpPr>
          <p:cNvPr id="3" name="Content Placeholder 2"/>
          <p:cNvSpPr>
            <a:spLocks noGrp="1"/>
          </p:cNvSpPr>
          <p:nvPr>
            <p:ph idx="1"/>
          </p:nvPr>
        </p:nvSpPr>
        <p:spPr>
          <a:xfrm>
            <a:off x="457200" y="1600200"/>
            <a:ext cx="8229600" cy="4343400"/>
          </a:xfrm>
          <a:solidFill>
            <a:schemeClr val="bg1">
              <a:alpha val="50000"/>
            </a:schemeClr>
          </a:solidFill>
        </p:spPr>
        <p:txBody>
          <a:bodyPr>
            <a:normAutofit fontScale="85000" lnSpcReduction="10000"/>
          </a:bodyPr>
          <a:lstStyle/>
          <a:p>
            <a:r>
              <a:rPr lang="en-US" dirty="0" smtClean="0">
                <a:latin typeface="Candara" pitchFamily="34" charset="0"/>
              </a:rPr>
              <a:t>The </a:t>
            </a:r>
            <a:r>
              <a:rPr lang="en-US" dirty="0">
                <a:latin typeface="Candara" pitchFamily="34" charset="0"/>
              </a:rPr>
              <a:t>Stonewall </a:t>
            </a:r>
            <a:r>
              <a:rPr lang="en-US" dirty="0" smtClean="0">
                <a:latin typeface="Candara" pitchFamily="34" charset="0"/>
              </a:rPr>
              <a:t>Riots: Took place at the Stonewall Inn (a Greenwich Village bar), owned by the mafia, was popular </a:t>
            </a:r>
            <a:r>
              <a:rPr lang="en-US" dirty="0">
                <a:latin typeface="Candara" pitchFamily="34" charset="0"/>
              </a:rPr>
              <a:t>with the poorest and most marginalized people in the gay </a:t>
            </a:r>
            <a:r>
              <a:rPr lang="en-US" dirty="0" smtClean="0">
                <a:latin typeface="Candara" pitchFamily="34" charset="0"/>
              </a:rPr>
              <a:t>community </a:t>
            </a:r>
          </a:p>
          <a:p>
            <a:pPr lvl="1"/>
            <a:r>
              <a:rPr lang="en-US" dirty="0" smtClean="0">
                <a:latin typeface="Candara" pitchFamily="34" charset="0"/>
              </a:rPr>
              <a:t>Police lost control after raiding the bar</a:t>
            </a:r>
            <a:r>
              <a:rPr lang="en-US" dirty="0">
                <a:latin typeface="Candara" pitchFamily="34" charset="0"/>
              </a:rPr>
              <a:t>, and attracted a crowd that was incited to riot</a:t>
            </a:r>
            <a:endParaRPr lang="en-US" dirty="0" smtClean="0">
              <a:latin typeface="Candara" pitchFamily="34" charset="0"/>
            </a:endParaRPr>
          </a:p>
          <a:p>
            <a:pPr lvl="1"/>
            <a:r>
              <a:rPr lang="en-US" dirty="0" smtClean="0">
                <a:latin typeface="Candara" pitchFamily="34" charset="0"/>
              </a:rPr>
              <a:t>More </a:t>
            </a:r>
            <a:r>
              <a:rPr lang="en-US" dirty="0">
                <a:latin typeface="Candara" pitchFamily="34" charset="0"/>
              </a:rPr>
              <a:t>protests the next evening, and again several nights later. </a:t>
            </a:r>
            <a:endParaRPr lang="en-US" dirty="0" smtClean="0">
              <a:latin typeface="Candara" pitchFamily="34" charset="0"/>
            </a:endParaRPr>
          </a:p>
          <a:p>
            <a:r>
              <a:rPr lang="en-US" dirty="0" smtClean="0">
                <a:latin typeface="Candara" pitchFamily="34" charset="0"/>
              </a:rPr>
              <a:t>On </a:t>
            </a:r>
            <a:r>
              <a:rPr lang="en-US" dirty="0">
                <a:latin typeface="Candara" pitchFamily="34" charset="0"/>
              </a:rPr>
              <a:t>June 28, 1970, the first Gay Pride marches took place in Los Angeles, </a:t>
            </a:r>
            <a:r>
              <a:rPr lang="en-US" dirty="0" smtClean="0">
                <a:latin typeface="Candara" pitchFamily="34" charset="0"/>
              </a:rPr>
              <a:t>Chicago, </a:t>
            </a:r>
            <a:r>
              <a:rPr lang="en-US" dirty="0">
                <a:latin typeface="Candara" pitchFamily="34" charset="0"/>
              </a:rPr>
              <a:t>and New York commemorating the anniversary of the riots</a:t>
            </a:r>
            <a:r>
              <a:rPr lang="en-US" dirty="0" smtClean="0">
                <a:latin typeface="Candara" pitchFamily="34" charset="0"/>
              </a:rPr>
              <a:t>.</a:t>
            </a:r>
          </a:p>
        </p:txBody>
      </p:sp>
      <p:pic>
        <p:nvPicPr>
          <p:cNvPr id="6149" name="Picture 5" descr="http://www.iljournal.it/wp-content/uploads/2012/06/950.jpe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4582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12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ltLang="en-US" smtClean="0">
                <a:solidFill>
                  <a:schemeClr val="tx1"/>
                </a:solidFill>
              </a:rPr>
              <a:t>Free Speech Movement</a:t>
            </a:r>
          </a:p>
        </p:txBody>
      </p:sp>
      <p:sp>
        <p:nvSpPr>
          <p:cNvPr id="52227" name="Rectangle 4"/>
          <p:cNvSpPr>
            <a:spLocks noGrp="1" noChangeArrowheads="1"/>
          </p:cNvSpPr>
          <p:nvPr>
            <p:ph sz="quarter" idx="13"/>
          </p:nvPr>
        </p:nvSpPr>
        <p:spPr>
          <a:xfrm>
            <a:off x="152400" y="1219200"/>
            <a:ext cx="4267200" cy="4525963"/>
          </a:xfrm>
        </p:spPr>
        <p:txBody>
          <a:bodyPr>
            <a:normAutofit/>
          </a:bodyPr>
          <a:lstStyle/>
          <a:p>
            <a:pPr>
              <a:lnSpc>
                <a:spcPct val="90000"/>
              </a:lnSpc>
            </a:pPr>
            <a:r>
              <a:rPr lang="en-US" altLang="en-US" sz="2300" dirty="0" smtClean="0"/>
              <a:t>Began at U.C. Berkeley in 1964 when officials restricted students’ rights to distribute political literature.</a:t>
            </a:r>
          </a:p>
          <a:p>
            <a:pPr>
              <a:lnSpc>
                <a:spcPct val="90000"/>
              </a:lnSpc>
            </a:pPr>
            <a:r>
              <a:rPr lang="en-US" altLang="en-US" sz="2300" dirty="0" smtClean="0"/>
              <a:t>Administrators enforced unfair rules.</a:t>
            </a:r>
          </a:p>
          <a:p>
            <a:pPr>
              <a:lnSpc>
                <a:spcPct val="90000"/>
              </a:lnSpc>
            </a:pPr>
            <a:r>
              <a:rPr lang="en-US" altLang="en-US" sz="2300" dirty="0" smtClean="0"/>
              <a:t>Students used sit-ins to protest .</a:t>
            </a:r>
          </a:p>
          <a:p>
            <a:pPr>
              <a:lnSpc>
                <a:spcPct val="90000"/>
              </a:lnSpc>
            </a:pPr>
            <a:r>
              <a:rPr lang="en-US" altLang="en-US" sz="2300" dirty="0" smtClean="0"/>
              <a:t>Governor Pat Brown had over 700 protestors arrested.</a:t>
            </a:r>
          </a:p>
          <a:p>
            <a:pPr>
              <a:lnSpc>
                <a:spcPct val="90000"/>
              </a:lnSpc>
            </a:pPr>
            <a:r>
              <a:rPr lang="en-US" altLang="en-US" sz="2300" dirty="0" smtClean="0"/>
              <a:t>Soon spread across the country, protesting university policies, and later the Vietnam War.</a:t>
            </a:r>
          </a:p>
        </p:txBody>
      </p:sp>
      <p:pic>
        <p:nvPicPr>
          <p:cNvPr id="52228" name="Picture 7" descr="csp_berkeley-freespea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905000"/>
            <a:ext cx="4572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88322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4684594" cy="1630362"/>
          </a:xfrm>
        </p:spPr>
        <p:txBody>
          <a:bodyPr>
            <a:normAutofit/>
          </a:bodyPr>
          <a:lstStyle/>
          <a:p>
            <a:r>
              <a:rPr lang="en-US" sz="4800" dirty="0" smtClean="0"/>
              <a:t>Gay Liberation Front</a:t>
            </a:r>
            <a:endParaRPr lang="en-US" sz="4800" dirty="0"/>
          </a:p>
        </p:txBody>
      </p:sp>
      <p:sp>
        <p:nvSpPr>
          <p:cNvPr id="3" name="Content Placeholder 2"/>
          <p:cNvSpPr>
            <a:spLocks noGrp="1"/>
          </p:cNvSpPr>
          <p:nvPr>
            <p:ph idx="1"/>
          </p:nvPr>
        </p:nvSpPr>
        <p:spPr>
          <a:xfrm>
            <a:off x="5105400" y="533400"/>
            <a:ext cx="3886200" cy="6172200"/>
          </a:xfrm>
        </p:spPr>
        <p:txBody>
          <a:bodyPr>
            <a:noAutofit/>
          </a:bodyPr>
          <a:lstStyle/>
          <a:p>
            <a:pPr marL="0" indent="0">
              <a:buNone/>
            </a:pPr>
            <a:r>
              <a:rPr lang="en-US" sz="3500" dirty="0"/>
              <a:t>The Gay L</a:t>
            </a:r>
            <a:r>
              <a:rPr lang="en-US" sz="3500" dirty="0" smtClean="0"/>
              <a:t>iberation Front: urged lesbians</a:t>
            </a:r>
            <a:r>
              <a:rPr lang="en-US" sz="3500" dirty="0"/>
              <a:t> </a:t>
            </a:r>
            <a:r>
              <a:rPr lang="en-US" sz="3500" dirty="0" smtClean="0"/>
              <a:t>and</a:t>
            </a:r>
            <a:r>
              <a:rPr lang="en-US" sz="3500" dirty="0"/>
              <a:t> </a:t>
            </a:r>
            <a:r>
              <a:rPr lang="en-US" sz="3500" dirty="0" smtClean="0"/>
              <a:t>gay men to </a:t>
            </a:r>
            <a:r>
              <a:rPr lang="en-US" sz="3500" dirty="0"/>
              <a:t>"</a:t>
            </a:r>
            <a:r>
              <a:rPr lang="en-US" sz="3500" dirty="0" smtClean="0"/>
              <a:t>come out</a:t>
            </a:r>
            <a:r>
              <a:rPr lang="en-US" sz="3500" dirty="0"/>
              <a:t>", publicly revealing their sexuality to family, friends and colleagues as a form of activism, and to counter shame with gay </a:t>
            </a:r>
            <a:r>
              <a:rPr lang="en-US" sz="3500" dirty="0" smtClean="0"/>
              <a:t>pride.</a:t>
            </a:r>
            <a:endParaRPr lang="en-US" sz="3500" dirty="0"/>
          </a:p>
        </p:txBody>
      </p:sp>
      <p:pic>
        <p:nvPicPr>
          <p:cNvPr id="2050" name="Picture 2" descr="http://4.bp.blogspot.com/_CijcaA9yq58/SkDPYZ28uhI/AAAAAAAAChc/5lgcw4uoon0/s1600/1st+Annual+Gay+Pride+March,+197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52"/>
          <a:stretch/>
        </p:blipFill>
        <p:spPr bwMode="auto">
          <a:xfrm>
            <a:off x="228600" y="2133599"/>
            <a:ext cx="4684594" cy="33161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9146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
            <a:ext cx="8229600" cy="1143000"/>
          </a:xfrm>
        </p:spPr>
        <p:txBody>
          <a:bodyPr/>
          <a:lstStyle/>
          <a:p>
            <a:r>
              <a:rPr lang="en-US" dirty="0" smtClean="0"/>
              <a:t>Harvey Milk</a:t>
            </a:r>
            <a:endParaRPr lang="en-US" dirty="0"/>
          </a:p>
        </p:txBody>
      </p:sp>
      <p:sp>
        <p:nvSpPr>
          <p:cNvPr id="3" name="Content Placeholder 2"/>
          <p:cNvSpPr>
            <a:spLocks noGrp="1"/>
          </p:cNvSpPr>
          <p:nvPr>
            <p:ph idx="1"/>
          </p:nvPr>
        </p:nvSpPr>
        <p:spPr>
          <a:xfrm>
            <a:off x="457200" y="1143000"/>
            <a:ext cx="8229600" cy="5410200"/>
          </a:xfrm>
          <a:solidFill>
            <a:schemeClr val="bg1">
              <a:alpha val="50000"/>
            </a:schemeClr>
          </a:solidFill>
        </p:spPr>
        <p:txBody>
          <a:bodyPr>
            <a:noAutofit/>
          </a:bodyPr>
          <a:lstStyle/>
          <a:p>
            <a:pPr marL="1417320"/>
            <a:r>
              <a:rPr lang="en-US" sz="2200" dirty="0" smtClean="0"/>
              <a:t>First </a:t>
            </a:r>
            <a:r>
              <a:rPr lang="en-US" sz="2200" dirty="0"/>
              <a:t>openly gay person to be elected to public office in </a:t>
            </a:r>
            <a:r>
              <a:rPr lang="en-US" sz="2200" dirty="0" smtClean="0"/>
              <a:t>California</a:t>
            </a:r>
          </a:p>
          <a:p>
            <a:pPr marL="1417320"/>
            <a:r>
              <a:rPr lang="en-US" sz="2200" dirty="0" smtClean="0"/>
              <a:t>Became </a:t>
            </a:r>
            <a:r>
              <a:rPr lang="en-US" sz="2200" dirty="0"/>
              <a:t>most visible LGBT politician in the world</a:t>
            </a:r>
            <a:endParaRPr lang="en-US" sz="2200" dirty="0" smtClean="0"/>
          </a:p>
          <a:p>
            <a:r>
              <a:rPr lang="en-US" sz="2200" dirty="0" smtClean="0"/>
              <a:t>Passed a </a:t>
            </a:r>
            <a:r>
              <a:rPr lang="en-US" sz="2200" dirty="0"/>
              <a:t>stringent gay rights ordinance </a:t>
            </a:r>
            <a:r>
              <a:rPr lang="en-US" sz="2200" dirty="0" smtClean="0"/>
              <a:t>that </a:t>
            </a:r>
            <a:r>
              <a:rPr lang="en-US" sz="2200" dirty="0"/>
              <a:t>outlawed discrimination based on sexual orientation.</a:t>
            </a:r>
            <a:endParaRPr lang="en-US" sz="2200" dirty="0" smtClean="0"/>
          </a:p>
          <a:p>
            <a:r>
              <a:rPr lang="en-US" sz="2200" dirty="0" smtClean="0"/>
              <a:t>Assassinated by</a:t>
            </a:r>
            <a:r>
              <a:rPr lang="en-US" sz="2200" dirty="0"/>
              <a:t> </a:t>
            </a:r>
            <a:r>
              <a:rPr lang="en-US" sz="2200" dirty="0" smtClean="0"/>
              <a:t>another </a:t>
            </a:r>
            <a:r>
              <a:rPr lang="en-US" sz="2200" dirty="0"/>
              <a:t>city supervisor who had recently resigned but wanted his job back</a:t>
            </a:r>
            <a:r>
              <a:rPr lang="en-US" sz="2200" dirty="0" smtClean="0"/>
              <a:t>.  His body was found by Diane Feinstein (one of CA’s current Senators).</a:t>
            </a:r>
          </a:p>
          <a:p>
            <a:pPr marL="0" indent="0">
              <a:buNone/>
            </a:pPr>
            <a:endParaRPr lang="en-US" sz="1200" dirty="0" smtClean="0"/>
          </a:p>
          <a:p>
            <a:pPr marL="0" indent="0">
              <a:buNone/>
            </a:pPr>
            <a:r>
              <a:rPr lang="en-US" sz="2000" i="1" dirty="0" smtClean="0">
                <a:solidFill>
                  <a:srgbClr val="5F2987"/>
                </a:solidFill>
                <a:effectLst>
                  <a:outerShdw blurRad="38100" dist="38100" dir="2700000" algn="tl">
                    <a:srgbClr val="000000">
                      <a:alpha val="43137"/>
                    </a:srgbClr>
                  </a:outerShdw>
                </a:effectLst>
              </a:rPr>
              <a:t>“On </a:t>
            </a:r>
            <a:r>
              <a:rPr lang="en-US" sz="2000" i="1" dirty="0">
                <a:solidFill>
                  <a:srgbClr val="5F2987"/>
                </a:solidFill>
                <a:effectLst>
                  <a:outerShdw blurRad="38100" dist="38100" dir="2700000" algn="tl">
                    <a:srgbClr val="000000">
                      <a:alpha val="43137"/>
                    </a:srgbClr>
                  </a:outerShdw>
                </a:effectLst>
              </a:rPr>
              <a:t>this anniversary of Stonewall, I ask my gay sisters and brothers to make the commitment to fight. For themselves, for their freedom, for their country ... We will not win our rights by staying quietly in our closets ... We are coming out to fight the lies, the myths, the distortions. We are coming out to tell the truths about gays, for I am tired of the conspiracy of silence, so I'm going to talk about it. And I want you to talk about it. You must come out. Come out to your parents, your relatives</a:t>
            </a:r>
            <a:r>
              <a:rPr lang="en-US" sz="2000" i="1" dirty="0" smtClean="0">
                <a:solidFill>
                  <a:srgbClr val="5F2987"/>
                </a:solidFill>
                <a:effectLst>
                  <a:outerShdw blurRad="38100" dist="38100" dir="2700000" algn="tl">
                    <a:srgbClr val="000000">
                      <a:alpha val="43137"/>
                    </a:srgbClr>
                  </a:outerShdw>
                </a:effectLst>
              </a:rPr>
              <a:t>.”</a:t>
            </a:r>
            <a:endParaRPr lang="en-US" sz="2000" i="1" dirty="0">
              <a:solidFill>
                <a:srgbClr val="5F2987"/>
              </a:solidFill>
              <a:effectLst>
                <a:outerShdw blurRad="38100" dist="38100" dir="2700000" algn="tl">
                  <a:srgbClr val="000000">
                    <a:alpha val="43137"/>
                  </a:srgbClr>
                </a:outerShdw>
              </a:effectLst>
            </a:endParaRPr>
          </a:p>
        </p:txBody>
      </p:sp>
      <p:pic>
        <p:nvPicPr>
          <p:cNvPr id="5122" name="Picture 2" descr="http://1.bp.blogspot.com/-kV1BTnQ8LR0/ULb0X8B8MFI/AAAAAAAAAFs/_S2KY94-qHo/s1600/harvey+mil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801" y="152400"/>
            <a:ext cx="1268971" cy="1981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5748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HIV/AIDS in America</a:t>
            </a:r>
            <a:endParaRPr lang="en-US" dirty="0"/>
          </a:p>
        </p:txBody>
      </p:sp>
      <p:sp>
        <p:nvSpPr>
          <p:cNvPr id="3" name="Content Placeholder 2"/>
          <p:cNvSpPr>
            <a:spLocks noGrp="1"/>
          </p:cNvSpPr>
          <p:nvPr>
            <p:ph idx="1"/>
          </p:nvPr>
        </p:nvSpPr>
        <p:spPr>
          <a:xfrm>
            <a:off x="457200" y="1447801"/>
            <a:ext cx="8229600" cy="4343400"/>
          </a:xfrm>
          <a:solidFill>
            <a:schemeClr val="bg1">
              <a:alpha val="50000"/>
            </a:schemeClr>
          </a:solidFill>
        </p:spPr>
        <p:txBody>
          <a:bodyPr>
            <a:noAutofit/>
          </a:bodyPr>
          <a:lstStyle/>
          <a:p>
            <a:r>
              <a:rPr lang="en-US" dirty="0" smtClean="0"/>
              <a:t>HIV </a:t>
            </a:r>
            <a:r>
              <a:rPr lang="en-US" dirty="0"/>
              <a:t>likely entered the United States through a single infected immigrant from </a:t>
            </a:r>
            <a:r>
              <a:rPr lang="en-US" dirty="0" smtClean="0"/>
              <a:t>Haiti in 1969</a:t>
            </a:r>
          </a:p>
          <a:p>
            <a:r>
              <a:rPr lang="en-US" dirty="0" smtClean="0"/>
              <a:t>Late 1970s – “Gay cancer” spreads in NYC, LA, and SF</a:t>
            </a:r>
          </a:p>
          <a:p>
            <a:r>
              <a:rPr lang="en-US" dirty="0"/>
              <a:t> </a:t>
            </a:r>
            <a:r>
              <a:rPr lang="en-US" dirty="0" smtClean="0"/>
              <a:t>The</a:t>
            </a:r>
            <a:r>
              <a:rPr lang="en-US" dirty="0"/>
              <a:t> Centers for Disease Control and Prevention (CDC) renamed the syndrome AIDS (Acquired Immune Deficiency Syndrome) in </a:t>
            </a:r>
            <a:r>
              <a:rPr lang="en-US" dirty="0" smtClean="0"/>
              <a:t>1982.</a:t>
            </a:r>
          </a:p>
        </p:txBody>
      </p:sp>
    </p:spTree>
    <p:extLst>
      <p:ext uri="{BB962C8B-B14F-4D97-AF65-F5344CB8AC3E}">
        <p14:creationId xmlns:p14="http://schemas.microsoft.com/office/powerpoint/2010/main" val="19237061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1320" y="25400"/>
            <a:ext cx="8458200" cy="1143000"/>
          </a:xfrm>
        </p:spPr>
        <p:txBody>
          <a:bodyPr/>
          <a:lstStyle/>
          <a:p>
            <a:pPr algn="r"/>
            <a:r>
              <a:rPr lang="en-US" dirty="0" smtClean="0"/>
              <a:t>Changing Views</a:t>
            </a:r>
            <a:endParaRPr lang="en-US" dirty="0"/>
          </a:p>
        </p:txBody>
      </p:sp>
      <p:sp>
        <p:nvSpPr>
          <p:cNvPr id="3" name="Content Placeholder 2"/>
          <p:cNvSpPr>
            <a:spLocks noGrp="1"/>
          </p:cNvSpPr>
          <p:nvPr>
            <p:ph idx="1"/>
          </p:nvPr>
        </p:nvSpPr>
        <p:spPr>
          <a:xfrm>
            <a:off x="4800600" y="1143758"/>
            <a:ext cx="4267200" cy="5561842"/>
          </a:xfrm>
          <a:solidFill>
            <a:schemeClr val="bg1">
              <a:alpha val="50000"/>
            </a:schemeClr>
          </a:solidFill>
        </p:spPr>
        <p:txBody>
          <a:bodyPr>
            <a:noAutofit/>
          </a:bodyPr>
          <a:lstStyle/>
          <a:p>
            <a:r>
              <a:rPr lang="en-US" sz="1900" dirty="0" smtClean="0"/>
              <a:t>The death of David Kirby, a gay AIDS victim, was published in </a:t>
            </a:r>
            <a:r>
              <a:rPr lang="en-US" sz="1900" i="1" dirty="0" smtClean="0"/>
              <a:t>Life</a:t>
            </a:r>
            <a:r>
              <a:rPr lang="en-US" sz="1900" dirty="0" smtClean="0"/>
              <a:t> magazine, bringing national attention to and putting a haunting face to the disease.</a:t>
            </a:r>
          </a:p>
          <a:p>
            <a:r>
              <a:rPr lang="en-US" sz="1900" dirty="0" smtClean="0"/>
              <a:t>Ryan White was teenager from Kokomo, Indiana, contracted </a:t>
            </a:r>
            <a:r>
              <a:rPr lang="en-US" sz="1900" dirty="0"/>
              <a:t>HIV through a contaminated blood treatment for his hemophilia</a:t>
            </a:r>
            <a:endParaRPr lang="en-US" sz="1900" dirty="0" smtClean="0"/>
          </a:p>
          <a:p>
            <a:r>
              <a:rPr lang="en-US" sz="1900" dirty="0" smtClean="0"/>
              <a:t>Became a national poster child for HIV/AIDS in the United States </a:t>
            </a:r>
          </a:p>
          <a:p>
            <a:r>
              <a:rPr lang="en-US" sz="1900" dirty="0" smtClean="0"/>
              <a:t>Lived five years longer than predicted; died in April 1990, one month before his high school graduation.</a:t>
            </a:r>
          </a:p>
          <a:p>
            <a:r>
              <a:rPr lang="en-US" sz="1900" dirty="0" smtClean="0"/>
              <a:t>Celebrities with HIV: Rock Hudson, Magic Johnson, Freddie Mercury, Robert Reed (AKA: Mike Brady), Greg Louganis</a:t>
            </a:r>
          </a:p>
        </p:txBody>
      </p:sp>
      <p:pic>
        <p:nvPicPr>
          <p:cNvPr id="4100" name="Picture 4" descr="http://24.media.tumblr.com/tumblr_lvfvzrVaEd1qbz9meo1_12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76201"/>
            <a:ext cx="3673436" cy="22062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http://www.musedmagonline.com/wp-content/uploads/2012/03/magi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3003" y="3895316"/>
            <a:ext cx="2394438" cy="2895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98" name="Picture 2" descr="http://www.poz.com/images/content/cms_img_ryan_whit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87" y="1981200"/>
            <a:ext cx="2895600" cy="2895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27796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0" y="457200"/>
            <a:ext cx="3962400" cy="924475"/>
          </a:xfrm>
        </p:spPr>
        <p:txBody>
          <a:bodyPr>
            <a:normAutofit fontScale="90000"/>
          </a:bodyPr>
          <a:lstStyle/>
          <a:p>
            <a:pPr algn="r"/>
            <a:r>
              <a:rPr lang="en-US" sz="4400" dirty="0" smtClean="0"/>
              <a:t>Tree-Huggers Unite!</a:t>
            </a:r>
            <a:endParaRPr lang="en-US" sz="4400" dirty="0"/>
          </a:p>
        </p:txBody>
      </p:sp>
      <p:sp>
        <p:nvSpPr>
          <p:cNvPr id="3" name="Content Placeholder 2"/>
          <p:cNvSpPr>
            <a:spLocks noGrp="1"/>
          </p:cNvSpPr>
          <p:nvPr>
            <p:ph idx="1"/>
          </p:nvPr>
        </p:nvSpPr>
        <p:spPr>
          <a:xfrm>
            <a:off x="228600" y="304800"/>
            <a:ext cx="4572000" cy="5105400"/>
          </a:xfrm>
        </p:spPr>
        <p:txBody>
          <a:bodyPr>
            <a:noAutofit/>
          </a:bodyPr>
          <a:lstStyle/>
          <a:p>
            <a:r>
              <a:rPr lang="en-US" sz="3200" dirty="0" smtClean="0"/>
              <a:t>Rachel Carson writes </a:t>
            </a:r>
            <a:r>
              <a:rPr lang="en-US" sz="3200" i="1" dirty="0" smtClean="0"/>
              <a:t>Silent Spring </a:t>
            </a:r>
            <a:r>
              <a:rPr lang="en-US" sz="3200" dirty="0" smtClean="0"/>
              <a:t>(1962), which exposed the poisonous effects of pesticides, e.g. DDT</a:t>
            </a:r>
          </a:p>
          <a:p>
            <a:r>
              <a:rPr lang="en-US" sz="3200" dirty="0" smtClean="0"/>
              <a:t>Environmental Protection Agency (EPA)</a:t>
            </a:r>
          </a:p>
          <a:p>
            <a:r>
              <a:rPr lang="en-US" sz="3200" dirty="0" smtClean="0"/>
              <a:t>Clean Air Act</a:t>
            </a:r>
          </a:p>
          <a:p>
            <a:r>
              <a:rPr lang="en-US" sz="3200" dirty="0" smtClean="0"/>
              <a:t>Endangered Species Act</a:t>
            </a:r>
            <a:endParaRPr lang="en-US" sz="3200" dirty="0"/>
          </a:p>
        </p:txBody>
      </p:sp>
      <p:pic>
        <p:nvPicPr>
          <p:cNvPr id="34818" name="Picture 2" descr="http://clinton2.nara.gov/WH/EOP/OVP/24hours/carson.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1752598"/>
            <a:ext cx="3962400" cy="4747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03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tomicarchive.com/History/coldwar/images/tmi.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690" b="1969"/>
          <a:stretch/>
        </p:blipFill>
        <p:spPr bwMode="auto">
          <a:xfrm>
            <a:off x="0" y="4549"/>
            <a:ext cx="9172514" cy="68534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0" y="304800"/>
            <a:ext cx="7125113" cy="924475"/>
          </a:xfrm>
        </p:spPr>
        <p:txBody>
          <a:bodyPr/>
          <a:lstStyle/>
          <a:p>
            <a:pPr algn="r"/>
            <a:r>
              <a:rPr lang="en-US" sz="4400" dirty="0" smtClean="0"/>
              <a:t>Meltdown!</a:t>
            </a:r>
            <a:endParaRPr lang="en-US" sz="4400" dirty="0"/>
          </a:p>
        </p:txBody>
      </p:sp>
      <p:sp>
        <p:nvSpPr>
          <p:cNvPr id="3" name="Content Placeholder 2"/>
          <p:cNvSpPr>
            <a:spLocks noGrp="1"/>
          </p:cNvSpPr>
          <p:nvPr>
            <p:ph idx="1"/>
          </p:nvPr>
        </p:nvSpPr>
        <p:spPr>
          <a:xfrm>
            <a:off x="4495800" y="1295401"/>
            <a:ext cx="4648199" cy="5105399"/>
          </a:xfrm>
          <a:solidFill>
            <a:schemeClr val="tx2">
              <a:alpha val="75000"/>
            </a:schemeClr>
          </a:solidFill>
        </p:spPr>
        <p:txBody>
          <a:bodyPr>
            <a:noAutofit/>
          </a:bodyPr>
          <a:lstStyle/>
          <a:p>
            <a:pPr>
              <a:buClr>
                <a:schemeClr val="bg1">
                  <a:lumMod val="85000"/>
                  <a:lumOff val="15000"/>
                </a:schemeClr>
              </a:buClr>
            </a:pPr>
            <a:r>
              <a:rPr lang="en-US" sz="2600" dirty="0">
                <a:solidFill>
                  <a:schemeClr val="bg1">
                    <a:lumMod val="85000"/>
                    <a:lumOff val="15000"/>
                  </a:schemeClr>
                </a:solidFill>
              </a:rPr>
              <a:t>Three Mile Island - a partial nuclear meltdown which occurred at the Three Mile Island power plant in PA.</a:t>
            </a:r>
          </a:p>
          <a:p>
            <a:pPr>
              <a:buClr>
                <a:schemeClr val="bg1">
                  <a:lumMod val="85000"/>
                  <a:lumOff val="15000"/>
                </a:schemeClr>
              </a:buClr>
            </a:pPr>
            <a:r>
              <a:rPr lang="en-US" sz="2600" dirty="0">
                <a:solidFill>
                  <a:schemeClr val="bg1">
                    <a:lumMod val="85000"/>
                    <a:lumOff val="15000"/>
                  </a:schemeClr>
                </a:solidFill>
              </a:rPr>
              <a:t>It was the worst accident in U.S. commercial nuclear power plant history, but Carter reacted swiftly and effectively to ensure the safety of citizens, as well as create an investigative committee to prevent another accident</a:t>
            </a:r>
            <a:r>
              <a:rPr lang="en-US" sz="2600" dirty="0" smtClean="0">
                <a:solidFill>
                  <a:schemeClr val="bg1">
                    <a:lumMod val="85000"/>
                    <a:lumOff val="15000"/>
                  </a:schemeClr>
                </a:solidFill>
              </a:rPr>
              <a:t>.</a:t>
            </a:r>
            <a:endParaRPr lang="en-US" sz="2600" dirty="0">
              <a:solidFill>
                <a:schemeClr val="bg1">
                  <a:lumMod val="85000"/>
                  <a:lumOff val="15000"/>
                </a:schemeClr>
              </a:solidFill>
            </a:endParaRPr>
          </a:p>
        </p:txBody>
      </p:sp>
      <p:pic>
        <p:nvPicPr>
          <p:cNvPr id="1030" name="Picture 6" descr="http://assets.inhabitat.com/wp-content/blogs.dir/1/files/2011/10/Blinky-e1319824451193.jpg"/>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112562" y="5612629"/>
            <a:ext cx="1644027" cy="1215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0320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228600"/>
            <a:ext cx="8610600" cy="924475"/>
          </a:xfrm>
        </p:spPr>
        <p:txBody>
          <a:bodyPr>
            <a:normAutofit fontScale="90000"/>
          </a:bodyPr>
          <a:lstStyle/>
          <a:p>
            <a:pPr algn="ctr"/>
            <a:r>
              <a:rPr lang="en-US" sz="3600" dirty="0" smtClean="0"/>
              <a:t>Hug a Tree, Save the Whales, and Thank Mother Earth</a:t>
            </a:r>
            <a:endParaRPr lang="en-US" sz="3600" dirty="0"/>
          </a:p>
        </p:txBody>
      </p:sp>
      <p:sp>
        <p:nvSpPr>
          <p:cNvPr id="5" name="Text Placeholder 4"/>
          <p:cNvSpPr>
            <a:spLocks noGrp="1"/>
          </p:cNvSpPr>
          <p:nvPr>
            <p:ph type="body" idx="1"/>
          </p:nvPr>
        </p:nvSpPr>
        <p:spPr>
          <a:xfrm>
            <a:off x="304800" y="1447800"/>
            <a:ext cx="4157077" cy="576262"/>
          </a:xfrm>
        </p:spPr>
        <p:txBody>
          <a:bodyPr>
            <a:normAutofit lnSpcReduction="10000"/>
          </a:bodyPr>
          <a:lstStyle/>
          <a:p>
            <a:pPr algn="ctr"/>
            <a:r>
              <a:rPr lang="en-US" sz="3200" dirty="0" smtClean="0"/>
              <a:t>Earth Day</a:t>
            </a:r>
            <a:endParaRPr lang="en-US" sz="3200" dirty="0"/>
          </a:p>
        </p:txBody>
      </p:sp>
      <p:sp>
        <p:nvSpPr>
          <p:cNvPr id="7" name="Text Placeholder 6"/>
          <p:cNvSpPr>
            <a:spLocks noGrp="1"/>
          </p:cNvSpPr>
          <p:nvPr>
            <p:ph type="body" sz="quarter" idx="3"/>
          </p:nvPr>
        </p:nvSpPr>
        <p:spPr>
          <a:xfrm>
            <a:off x="4648200" y="1447800"/>
            <a:ext cx="3471275" cy="576262"/>
          </a:xfrm>
        </p:spPr>
        <p:txBody>
          <a:bodyPr>
            <a:normAutofit lnSpcReduction="10000"/>
          </a:bodyPr>
          <a:lstStyle/>
          <a:p>
            <a:pPr algn="ctr"/>
            <a:r>
              <a:rPr lang="en-US" sz="3200" dirty="0" smtClean="0"/>
              <a:t>Earth Hour</a:t>
            </a:r>
            <a:endParaRPr lang="en-US" sz="3200" dirty="0"/>
          </a:p>
        </p:txBody>
      </p:sp>
      <p:sp>
        <p:nvSpPr>
          <p:cNvPr id="6" name="Content Placeholder 5"/>
          <p:cNvSpPr>
            <a:spLocks noGrp="1"/>
          </p:cNvSpPr>
          <p:nvPr>
            <p:ph sz="quarter" idx="13"/>
          </p:nvPr>
        </p:nvSpPr>
        <p:spPr>
          <a:xfrm>
            <a:off x="304800" y="1981200"/>
            <a:ext cx="4175919" cy="2590800"/>
          </a:xfrm>
        </p:spPr>
        <p:txBody>
          <a:bodyPr/>
          <a:lstStyle/>
          <a:p>
            <a:r>
              <a:rPr lang="en-US" dirty="0" smtClean="0"/>
              <a:t>Earth Day is observed on April 22, and is celebrated in more than 192 countries every year.</a:t>
            </a:r>
          </a:p>
          <a:p>
            <a:r>
              <a:rPr lang="en-US" dirty="0" smtClean="0"/>
              <a:t>Earth Day was founded by United States Senator Gaylord Nelson as an environmental teach-in first held on April 22, 1970.</a:t>
            </a:r>
          </a:p>
        </p:txBody>
      </p:sp>
      <p:sp>
        <p:nvSpPr>
          <p:cNvPr id="8" name="Content Placeholder 7"/>
          <p:cNvSpPr>
            <a:spLocks noGrp="1"/>
          </p:cNvSpPr>
          <p:nvPr>
            <p:ph sz="quarter" idx="14"/>
          </p:nvPr>
        </p:nvSpPr>
        <p:spPr>
          <a:xfrm>
            <a:off x="4724400" y="2209800"/>
            <a:ext cx="4175920" cy="2487611"/>
          </a:xfrm>
        </p:spPr>
        <p:txBody>
          <a:bodyPr>
            <a:normAutofit/>
          </a:bodyPr>
          <a:lstStyle/>
          <a:p>
            <a:r>
              <a:rPr lang="en-US" dirty="0" smtClean="0"/>
              <a:t>Earth Hour encourages households and businesses to turn off their non-essential lights for one hour to raise awareness about the need to take action on climate change.</a:t>
            </a:r>
          </a:p>
          <a:p>
            <a:r>
              <a:rPr lang="en-US" dirty="0" smtClean="0"/>
              <a:t>First took place in 2007,  in Australia</a:t>
            </a:r>
            <a:endParaRPr lang="en-US" dirty="0"/>
          </a:p>
        </p:txBody>
      </p:sp>
      <p:pic>
        <p:nvPicPr>
          <p:cNvPr id="1026" name="Picture 2" descr="File:GaylordNelson.jpg">
            <a:hlinkClick r:id="rId2"/>
          </p:cNvPr>
          <p:cNvPicPr>
            <a:picLocks noChangeAspect="1" noChangeArrowheads="1"/>
          </p:cNvPicPr>
          <p:nvPr/>
        </p:nvPicPr>
        <p:blipFill>
          <a:blip r:embed="rId3" cstate="print"/>
          <a:srcRect/>
          <a:stretch>
            <a:fillRect/>
          </a:stretch>
        </p:blipFill>
        <p:spPr bwMode="auto">
          <a:xfrm rot="21155253">
            <a:off x="609600" y="4648200"/>
            <a:ext cx="1666875" cy="2057401"/>
          </a:xfrm>
          <a:prstGeom prst="ellipse">
            <a:avLst/>
          </a:prstGeom>
          <a:ln w="635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8" name="Picture 4" descr="http://jbblog.flopro.taco-hvac.com/wp-content/uploads/2011/04/Pogo_Kelly_First_Earth_Day_1970.jpg"/>
          <p:cNvPicPr>
            <a:picLocks noChangeAspect="1" noChangeArrowheads="1"/>
          </p:cNvPicPr>
          <p:nvPr/>
        </p:nvPicPr>
        <p:blipFill>
          <a:blip r:embed="rId4" cstate="print"/>
          <a:srcRect l="2057" t="1449" r="3342" b="4348"/>
          <a:stretch>
            <a:fillRect/>
          </a:stretch>
        </p:blipFill>
        <p:spPr bwMode="auto">
          <a:xfrm rot="462437">
            <a:off x="2337317" y="4206208"/>
            <a:ext cx="1652738" cy="23353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File:Earth Hour 60+ Logo.jpg">
            <a:hlinkClick r:id="rId5"/>
          </p:cNvPr>
          <p:cNvPicPr>
            <a:picLocks noChangeAspect="1" noChangeArrowheads="1"/>
          </p:cNvPicPr>
          <p:nvPr/>
        </p:nvPicPr>
        <p:blipFill>
          <a:blip r:embed="rId6" cstate="print"/>
          <a:srcRect/>
          <a:stretch>
            <a:fillRect/>
          </a:stretch>
        </p:blipFill>
        <p:spPr bwMode="auto">
          <a:xfrm>
            <a:off x="7467600" y="1066800"/>
            <a:ext cx="1457325" cy="993799"/>
          </a:xfrm>
          <a:prstGeom prst="rect">
            <a:avLst/>
          </a:prstGeom>
          <a:noFill/>
        </p:spPr>
      </p:pic>
      <p:pic>
        <p:nvPicPr>
          <p:cNvPr id="1032" name="Picture 8" descr="http://inapcache.boston.com/universal/site_graphics/blogs/bigpicture/earthhour_03_30/vgs_on.jpg"/>
          <p:cNvPicPr>
            <a:picLocks noChangeAspect="1" noChangeArrowheads="1"/>
          </p:cNvPicPr>
          <p:nvPr/>
        </p:nvPicPr>
        <p:blipFill>
          <a:blip r:embed="rId7" cstate="print"/>
          <a:srcRect/>
          <a:stretch>
            <a:fillRect/>
          </a:stretch>
        </p:blipFill>
        <p:spPr bwMode="auto">
          <a:xfrm>
            <a:off x="5113019" y="4389842"/>
            <a:ext cx="3684487" cy="2310981"/>
          </a:xfrm>
          <a:prstGeom prst="rect">
            <a:avLst/>
          </a:prstGeom>
          <a:noFill/>
        </p:spPr>
      </p:pic>
      <p:pic>
        <p:nvPicPr>
          <p:cNvPr id="1034" name="Picture 10" descr="http://www.photosfan.com/images/las-vegas-during-earth-hour1.jpg"/>
          <p:cNvPicPr>
            <a:picLocks noChangeAspect="1" noChangeArrowheads="1"/>
          </p:cNvPicPr>
          <p:nvPr/>
        </p:nvPicPr>
        <p:blipFill>
          <a:blip r:embed="rId8" cstate="print"/>
          <a:srcRect/>
          <a:stretch>
            <a:fillRect/>
          </a:stretch>
        </p:blipFill>
        <p:spPr bwMode="auto">
          <a:xfrm>
            <a:off x="5105400" y="4389842"/>
            <a:ext cx="3692107" cy="231576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dissolve">
                                      <p:cBhvr>
                                        <p:cTn id="7"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Modern-Day </a:t>
            </a:r>
            <a:endParaRPr lang="en-US" dirty="0"/>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28600" y="1417638"/>
            <a:ext cx="5161861" cy="4144962"/>
          </a:xfrm>
        </p:spPr>
      </p:pic>
      <p:sp>
        <p:nvSpPr>
          <p:cNvPr id="4" name="Content Placeholder 3"/>
          <p:cNvSpPr>
            <a:spLocks noGrp="1"/>
          </p:cNvSpPr>
          <p:nvPr>
            <p:ph sz="quarter" idx="14"/>
          </p:nvPr>
        </p:nvSpPr>
        <p:spPr>
          <a:xfrm>
            <a:off x="5390461" y="1551591"/>
            <a:ext cx="3657600" cy="3877056"/>
          </a:xfrm>
        </p:spPr>
        <p:txBody>
          <a:bodyPr/>
          <a:lstStyle/>
          <a:p>
            <a:r>
              <a:rPr lang="en-US" dirty="0" smtClean="0"/>
              <a:t>November 2011, Occupy movement </a:t>
            </a:r>
            <a:r>
              <a:rPr lang="en-US" dirty="0" smtClean="0">
                <a:sym typeface="Wingdings" panose="05000000000000000000" pitchFamily="2" charset="2"/>
              </a:rPr>
              <a:t> tuition hikes and complaints against UC administration for highly publicized raises and furloughs of lower-ranking workers.</a:t>
            </a:r>
          </a:p>
          <a:p>
            <a:r>
              <a:rPr lang="en-US" b="1" dirty="0"/>
              <a:t>Milo Yiannopoulos</a:t>
            </a:r>
          </a:p>
          <a:p>
            <a:endParaRPr lang="en-US" dirty="0" smtClean="0">
              <a:sym typeface="Wingdings" panose="05000000000000000000" pitchFamily="2" charset="2"/>
            </a:endParaRPr>
          </a:p>
          <a:p>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886200"/>
            <a:ext cx="2473528" cy="2527300"/>
          </a:xfrm>
          <a:prstGeom prst="rect">
            <a:avLst/>
          </a:prstGeom>
        </p:spPr>
      </p:pic>
    </p:spTree>
    <p:extLst>
      <p:ext uri="{BB962C8B-B14F-4D97-AF65-F5344CB8AC3E}">
        <p14:creationId xmlns:p14="http://schemas.microsoft.com/office/powerpoint/2010/main" val="3303931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7429913" cy="924475"/>
          </a:xfrm>
        </p:spPr>
        <p:txBody>
          <a:bodyPr/>
          <a:lstStyle/>
          <a:p>
            <a:r>
              <a:rPr lang="en-US" sz="4000" dirty="0" smtClean="0"/>
              <a:t>26</a:t>
            </a:r>
            <a:r>
              <a:rPr lang="en-US" sz="4000" baseline="30000" dirty="0" smtClean="0"/>
              <a:t>th</a:t>
            </a:r>
            <a:r>
              <a:rPr lang="en-US" sz="4000" dirty="0" smtClean="0"/>
              <a:t> Amendment</a:t>
            </a:r>
            <a:endParaRPr lang="en-US" sz="4000" dirty="0"/>
          </a:p>
        </p:txBody>
      </p:sp>
      <p:sp>
        <p:nvSpPr>
          <p:cNvPr id="3" name="Content Placeholder 2"/>
          <p:cNvSpPr>
            <a:spLocks noGrp="1"/>
          </p:cNvSpPr>
          <p:nvPr>
            <p:ph idx="1"/>
          </p:nvPr>
        </p:nvSpPr>
        <p:spPr>
          <a:xfrm>
            <a:off x="609600" y="1807361"/>
            <a:ext cx="4038599" cy="4136239"/>
          </a:xfrm>
        </p:spPr>
        <p:txBody>
          <a:bodyPr>
            <a:noAutofit/>
          </a:bodyPr>
          <a:lstStyle/>
          <a:p>
            <a:r>
              <a:rPr lang="en-US" sz="2800" dirty="0" smtClean="0"/>
              <a:t>26</a:t>
            </a:r>
            <a:r>
              <a:rPr lang="en-US" sz="2800" baseline="30000" dirty="0" smtClean="0"/>
              <a:t>th</a:t>
            </a:r>
            <a:r>
              <a:rPr lang="en-US" sz="2800" dirty="0" smtClean="0"/>
              <a:t> Amendment: Changes the voting age from 21 to 18 years old.</a:t>
            </a:r>
          </a:p>
          <a:p>
            <a:r>
              <a:rPr lang="en-US" sz="2800" dirty="0" smtClean="0"/>
              <a:t>“Old enough to fight, old enough to vote!” was the rallying cry for many young people in support of the Amendment.</a:t>
            </a:r>
            <a:endParaRPr lang="en-US" sz="2800" dirty="0"/>
          </a:p>
        </p:txBody>
      </p:sp>
      <p:pic>
        <p:nvPicPr>
          <p:cNvPr id="1026" name="Picture 2" descr="http://4.bp.blogspot.com/_7tR4eNxBAMo/TPvksuZtfEI/AAAAAAAAAAQ/i0mo7AZZB9w/s1600/26th.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0000"/>
          <a:stretch/>
        </p:blipFill>
        <p:spPr bwMode="auto">
          <a:xfrm>
            <a:off x="4885944" y="304800"/>
            <a:ext cx="4027360" cy="6172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4946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Tune in, turn on, and check out!</a:t>
            </a:r>
            <a:endParaRPr lang="en-US" dirty="0"/>
          </a:p>
        </p:txBody>
      </p:sp>
      <p:sp>
        <p:nvSpPr>
          <p:cNvPr id="3" name="Text Placeholder 2"/>
          <p:cNvSpPr>
            <a:spLocks noGrp="1"/>
          </p:cNvSpPr>
          <p:nvPr>
            <p:ph type="body" idx="1"/>
          </p:nvPr>
        </p:nvSpPr>
        <p:spPr/>
        <p:txBody>
          <a:bodyPr/>
          <a:lstStyle/>
          <a:p>
            <a:r>
              <a:rPr lang="en-US" dirty="0" smtClean="0"/>
              <a:t>The Counterculture</a:t>
            </a:r>
            <a:endParaRPr lang="en-US" dirty="0"/>
          </a:p>
        </p:txBody>
      </p:sp>
    </p:spTree>
    <p:extLst>
      <p:ext uri="{BB962C8B-B14F-4D97-AF65-F5344CB8AC3E}">
        <p14:creationId xmlns:p14="http://schemas.microsoft.com/office/powerpoint/2010/main" val="8410207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304800"/>
            <a:ext cx="4191002" cy="1295399"/>
          </a:xfrm>
        </p:spPr>
        <p:txBody>
          <a:bodyPr>
            <a:normAutofit/>
          </a:bodyPr>
          <a:lstStyle/>
          <a:p>
            <a:r>
              <a:rPr lang="en-US" dirty="0" smtClean="0"/>
              <a:t>The Counterculture</a:t>
            </a:r>
            <a:endParaRPr lang="en-US" dirty="0"/>
          </a:p>
        </p:txBody>
      </p:sp>
      <p:sp>
        <p:nvSpPr>
          <p:cNvPr id="3" name="Content Placeholder 2"/>
          <p:cNvSpPr>
            <a:spLocks noGrp="1"/>
          </p:cNvSpPr>
          <p:nvPr>
            <p:ph idx="1"/>
          </p:nvPr>
        </p:nvSpPr>
        <p:spPr>
          <a:xfrm>
            <a:off x="4648199" y="381000"/>
            <a:ext cx="4191001" cy="6095999"/>
          </a:xfrm>
        </p:spPr>
        <p:txBody>
          <a:bodyPr>
            <a:noAutofit/>
          </a:bodyPr>
          <a:lstStyle/>
          <a:p>
            <a:r>
              <a:rPr lang="en-US" dirty="0" smtClean="0"/>
              <a:t>Counterculture: </a:t>
            </a:r>
            <a:r>
              <a:rPr lang="en-US" dirty="0"/>
              <a:t> </a:t>
            </a:r>
            <a:r>
              <a:rPr lang="en-US" dirty="0" smtClean="0"/>
              <a:t>A</a:t>
            </a:r>
            <a:r>
              <a:rPr lang="en-US" dirty="0"/>
              <a:t> </a:t>
            </a:r>
            <a:r>
              <a:rPr lang="en-US" dirty="0" smtClean="0"/>
              <a:t>group whose </a:t>
            </a:r>
            <a:r>
              <a:rPr lang="en-US" dirty="0"/>
              <a:t>values and </a:t>
            </a:r>
            <a:r>
              <a:rPr lang="en-US" dirty="0" smtClean="0"/>
              <a:t>behavior </a:t>
            </a:r>
            <a:r>
              <a:rPr lang="en-US" dirty="0"/>
              <a:t>deviate from those of mainstream </a:t>
            </a:r>
            <a:r>
              <a:rPr lang="en-US" dirty="0" smtClean="0"/>
              <a:t>society.</a:t>
            </a:r>
          </a:p>
          <a:p>
            <a:r>
              <a:rPr lang="en-US" dirty="0" smtClean="0"/>
              <a:t>Reaction to the conservatism and conformity of the 1950s.</a:t>
            </a:r>
          </a:p>
          <a:p>
            <a:r>
              <a:rPr lang="en-US" dirty="0" smtClean="0"/>
              <a:t>Most were young, and from conservative middle-class families.</a:t>
            </a:r>
          </a:p>
          <a:p>
            <a:r>
              <a:rPr lang="en-US" dirty="0" smtClean="0"/>
              <a:t>Came in conflict over the </a:t>
            </a:r>
            <a:r>
              <a:rPr lang="en-US" dirty="0"/>
              <a:t>war in Vietnam, race relations, human sexuality, women's </a:t>
            </a:r>
            <a:r>
              <a:rPr lang="en-US" dirty="0" smtClean="0"/>
              <a:t>rights, traditional modes </a:t>
            </a:r>
            <a:r>
              <a:rPr lang="en-US" dirty="0"/>
              <a:t>of authority, experimentation </a:t>
            </a:r>
            <a:r>
              <a:rPr lang="en-US" dirty="0" smtClean="0"/>
              <a:t>with</a:t>
            </a:r>
            <a:r>
              <a:rPr lang="en-US" dirty="0"/>
              <a:t> drugs, and differing interpretations of the American Dream</a:t>
            </a:r>
            <a:r>
              <a:rPr lang="en-US" dirty="0" smtClean="0"/>
              <a:t>.</a:t>
            </a:r>
          </a:p>
          <a:p>
            <a:r>
              <a:rPr lang="en-US" dirty="0" smtClean="0"/>
              <a:t>Somewhat inspired by the Beat Generation of the 1950s.</a:t>
            </a:r>
          </a:p>
        </p:txBody>
      </p:sp>
      <p:pic>
        <p:nvPicPr>
          <p:cNvPr id="1026" name="Picture 2" descr="http://3.bp.blogspot.com/_w2OZMmI0UX8/SgrZ5ao1IZI/AAAAAAAADN8/C25Yb_AAXF0/s400/countercult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407689">
            <a:off x="304798" y="2133600"/>
            <a:ext cx="4244739"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8244635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rban Pop">
  <a:themeElements>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3604</TotalTime>
  <Words>2338</Words>
  <Application>Microsoft Office PowerPoint</Application>
  <PresentationFormat>On-screen Show (4:3)</PresentationFormat>
  <Paragraphs>269</Paragraphs>
  <Slides>56</Slides>
  <Notes>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56</vt:i4>
      </vt:variant>
    </vt:vector>
  </HeadingPairs>
  <TitlesOfParts>
    <vt:vector size="65" baseType="lpstr">
      <vt:lpstr>Arial</vt:lpstr>
      <vt:lpstr>Bauhaus 93</vt:lpstr>
      <vt:lpstr>Calibri</vt:lpstr>
      <vt:lpstr>Candara</vt:lpstr>
      <vt:lpstr>Gill Sans MT</vt:lpstr>
      <vt:lpstr>Wingdings</vt:lpstr>
      <vt:lpstr>Wingdings 3</vt:lpstr>
      <vt:lpstr>Office Theme</vt:lpstr>
      <vt:lpstr>Urban Pop</vt:lpstr>
      <vt:lpstr>We’re Not Gonna Take It!</vt:lpstr>
      <vt:lpstr>Student Voices</vt:lpstr>
      <vt:lpstr>College Life</vt:lpstr>
      <vt:lpstr>Students for a Democratic Society</vt:lpstr>
      <vt:lpstr>Free Speech Movement</vt:lpstr>
      <vt:lpstr>Modern-Day </vt:lpstr>
      <vt:lpstr>26th Amendment</vt:lpstr>
      <vt:lpstr>Tune in, turn on, and check out!</vt:lpstr>
      <vt:lpstr>The Counterculture</vt:lpstr>
      <vt:lpstr>Hippies</vt:lpstr>
      <vt:lpstr>San Francisco and the Summer of Love</vt:lpstr>
      <vt:lpstr>Drug Culture</vt:lpstr>
      <vt:lpstr>Communes</vt:lpstr>
      <vt:lpstr>Religion</vt:lpstr>
      <vt:lpstr>RELIGION</vt:lpstr>
      <vt:lpstr>Religion</vt:lpstr>
      <vt:lpstr>Media and Art</vt:lpstr>
      <vt:lpstr>Music</vt:lpstr>
      <vt:lpstr>Beatlemania!</vt:lpstr>
      <vt:lpstr>The Fab Four Evolves</vt:lpstr>
      <vt:lpstr>Woodstock 1969</vt:lpstr>
      <vt:lpstr>Woodstock</vt:lpstr>
      <vt:lpstr>PowerPoint Presentation</vt:lpstr>
      <vt:lpstr>PowerPoint Presentation</vt:lpstr>
      <vt:lpstr>PowerPoint Presentation</vt:lpstr>
      <vt:lpstr>The Death of Woodstock</vt:lpstr>
      <vt:lpstr>PowerPoint Presentation</vt:lpstr>
      <vt:lpstr>Death of the Counterculture</vt:lpstr>
      <vt:lpstr>Civil Rights Marches Forward… and Backward</vt:lpstr>
      <vt:lpstr>PowerPoint Presentation</vt:lpstr>
      <vt:lpstr>Equality Creates Inequality</vt:lpstr>
      <vt:lpstr>Si Se Puede!</vt:lpstr>
      <vt:lpstr>Si Se Puede!</vt:lpstr>
      <vt:lpstr>Native Americans Fight Back!</vt:lpstr>
      <vt:lpstr>American Indian Movement</vt:lpstr>
      <vt:lpstr>I Am Woman, Hear Me Roar!</vt:lpstr>
      <vt:lpstr>History of the Women’s Equality Movement </vt:lpstr>
      <vt:lpstr>The Feminine Mystique</vt:lpstr>
      <vt:lpstr>The Women’s Movement Reawakens</vt:lpstr>
      <vt:lpstr>Fighting for Work Place Rights</vt:lpstr>
      <vt:lpstr>The Time is NOW</vt:lpstr>
      <vt:lpstr>You play ball like a girl!</vt:lpstr>
      <vt:lpstr>National Changes</vt:lpstr>
      <vt:lpstr>National Changes</vt:lpstr>
      <vt:lpstr>The Impact of the Women’s Movement</vt:lpstr>
      <vt:lpstr>PowerPoint Presentation</vt:lpstr>
      <vt:lpstr>History of the LGBT Community</vt:lpstr>
      <vt:lpstr>Notable LGBT’s in History</vt:lpstr>
      <vt:lpstr>The Stonewall Riots</vt:lpstr>
      <vt:lpstr>Gay Liberation Front</vt:lpstr>
      <vt:lpstr>Harvey Milk</vt:lpstr>
      <vt:lpstr>HIV/AIDS in America</vt:lpstr>
      <vt:lpstr>Changing Views</vt:lpstr>
      <vt:lpstr>Tree-Huggers Unite!</vt:lpstr>
      <vt:lpstr>Meltdown!</vt:lpstr>
      <vt:lpstr>Hug a Tree, Save the Whales, and Thank Mother Earth</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Upheaval</dc:title>
  <dc:creator>Macie</dc:creator>
  <cp:lastModifiedBy>David Cummings</cp:lastModifiedBy>
  <cp:revision>126</cp:revision>
  <dcterms:created xsi:type="dcterms:W3CDTF">2013-04-04T18:16:34Z</dcterms:created>
  <dcterms:modified xsi:type="dcterms:W3CDTF">2022-05-13T19:52:30Z</dcterms:modified>
</cp:coreProperties>
</file>