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6" d="100"/>
          <a:sy n="116" d="100"/>
        </p:scale>
        <p:origin x="336"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3D75D1E-C240-49A5-A0CF-66BDE02E9771}" type="datetimeFigureOut">
              <a:rPr lang="en-US" smtClean="0"/>
              <a:t>12/7/2015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4458487-E5D6-422C-93A8-6460957DD960}" type="slidenum">
              <a:rPr lang="en-US" smtClean="0"/>
              <a:t>‹#›</a:t>
            </a:fld>
            <a:endParaRPr lang="en-US"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66649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Date Placeholder 2"/>
          <p:cNvSpPr>
            <a:spLocks noGrp="1"/>
          </p:cNvSpPr>
          <p:nvPr>
            <p:ph type="dt" sz="half" idx="10"/>
          </p:nvPr>
        </p:nvSpPr>
        <p:spPr/>
        <p:txBody>
          <a:bodyPr/>
          <a:lstStyle/>
          <a:p>
            <a:fld id="{73D75D1E-C240-49A5-A0CF-66BDE02E9771}" type="datetimeFigureOut">
              <a:rPr lang="en-US" smtClean="0"/>
              <a:t>12/7/2015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4458487-E5D6-422C-93A8-6460957DD960}" type="slidenum">
              <a:rPr lang="en-US" smtClean="0"/>
              <a:t>‹#›</a:t>
            </a:fld>
            <a:endParaRPr lang="en-US" dirty="0"/>
          </a:p>
        </p:txBody>
      </p:sp>
    </p:spTree>
    <p:extLst>
      <p:ext uri="{BB962C8B-B14F-4D97-AF65-F5344CB8AC3E}">
        <p14:creationId xmlns:p14="http://schemas.microsoft.com/office/powerpoint/2010/main" val="36177640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3D75D1E-C240-49A5-A0CF-66BDE02E9771}" type="datetimeFigureOut">
              <a:rPr lang="en-US" smtClean="0"/>
              <a:t>12/7/2015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4458487-E5D6-422C-93A8-6460957DD960}" type="slidenum">
              <a:rPr lang="en-US" smtClean="0"/>
              <a:t>‹#›</a:t>
            </a:fld>
            <a:endParaRPr lang="en-US" dirty="0"/>
          </a:p>
        </p:txBody>
      </p:sp>
    </p:spTree>
    <p:extLst>
      <p:ext uri="{BB962C8B-B14F-4D97-AF65-F5344CB8AC3E}">
        <p14:creationId xmlns:p14="http://schemas.microsoft.com/office/powerpoint/2010/main" val="28582782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3D75D1E-C240-49A5-A0CF-66BDE02E9771}" type="datetimeFigureOut">
              <a:rPr lang="en-US" smtClean="0"/>
              <a:t>12/7/2015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4458487-E5D6-422C-93A8-6460957DD960}" type="slidenum">
              <a:rPr lang="en-US" smtClean="0"/>
              <a:t>‹#›</a:t>
            </a:fld>
            <a:endParaRPr lang="en-US"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46722713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3D75D1E-C240-49A5-A0CF-66BDE02E9771}" type="datetimeFigureOut">
              <a:rPr lang="en-US" smtClean="0"/>
              <a:t>12/7/2015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4458487-E5D6-422C-93A8-6460957DD960}" type="slidenum">
              <a:rPr lang="en-US" smtClean="0"/>
              <a:t>‹#›</a:t>
            </a:fld>
            <a:endParaRPr lang="en-US" dirty="0"/>
          </a:p>
        </p:txBody>
      </p:sp>
    </p:spTree>
    <p:extLst>
      <p:ext uri="{BB962C8B-B14F-4D97-AF65-F5344CB8AC3E}">
        <p14:creationId xmlns:p14="http://schemas.microsoft.com/office/powerpoint/2010/main" val="338902822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3D75D1E-C240-49A5-A0CF-66BDE02E9771}" type="datetimeFigureOut">
              <a:rPr lang="en-US" smtClean="0"/>
              <a:t>12/7/2015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4458487-E5D6-422C-93A8-6460957DD960}" type="slidenum">
              <a:rPr lang="en-US" smtClean="0"/>
              <a:t>‹#›</a:t>
            </a:fld>
            <a:endParaRPr lang="en-US"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200253224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3D75D1E-C240-49A5-A0CF-66BDE02E9771}" type="datetimeFigureOut">
              <a:rPr lang="en-US" smtClean="0"/>
              <a:t>12/7/2015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4458487-E5D6-422C-93A8-6460957DD960}" type="slidenum">
              <a:rPr lang="en-US" smtClean="0"/>
              <a:t>‹#›</a:t>
            </a:fld>
            <a:endParaRPr lang="en-US" dirty="0"/>
          </a:p>
        </p:txBody>
      </p:sp>
    </p:spTree>
    <p:extLst>
      <p:ext uri="{BB962C8B-B14F-4D97-AF65-F5344CB8AC3E}">
        <p14:creationId xmlns:p14="http://schemas.microsoft.com/office/powerpoint/2010/main" val="62501033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3D75D1E-C240-49A5-A0CF-66BDE02E9771}" type="datetimeFigureOut">
              <a:rPr lang="en-US" smtClean="0"/>
              <a:t>12/7/2015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4458487-E5D6-422C-93A8-6460957DD960}" type="slidenum">
              <a:rPr lang="en-US" smtClean="0"/>
              <a:t>‹#›</a:t>
            </a:fld>
            <a:endParaRPr lang="en-US" dirty="0"/>
          </a:p>
        </p:txBody>
      </p:sp>
    </p:spTree>
    <p:extLst>
      <p:ext uri="{BB962C8B-B14F-4D97-AF65-F5344CB8AC3E}">
        <p14:creationId xmlns:p14="http://schemas.microsoft.com/office/powerpoint/2010/main" val="196848616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3D75D1E-C240-49A5-A0CF-66BDE02E9771}" type="datetimeFigureOut">
              <a:rPr lang="en-US" smtClean="0"/>
              <a:t>12/7/2015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4458487-E5D6-422C-93A8-6460957DD960}" type="slidenum">
              <a:rPr lang="en-US" smtClean="0"/>
              <a:t>‹#›</a:t>
            </a:fld>
            <a:endParaRPr lang="en-US" dirty="0"/>
          </a:p>
        </p:txBody>
      </p:sp>
    </p:spTree>
    <p:extLst>
      <p:ext uri="{BB962C8B-B14F-4D97-AF65-F5344CB8AC3E}">
        <p14:creationId xmlns:p14="http://schemas.microsoft.com/office/powerpoint/2010/main" val="41219509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3D75D1E-C240-49A5-A0CF-66BDE02E9771}" type="datetimeFigureOut">
              <a:rPr lang="en-US" smtClean="0"/>
              <a:t>12/7/2015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4458487-E5D6-422C-93A8-6460957DD960}" type="slidenum">
              <a:rPr lang="en-US" smtClean="0"/>
              <a:t>‹#›</a:t>
            </a:fld>
            <a:endParaRPr lang="en-US" dirty="0"/>
          </a:p>
        </p:txBody>
      </p:sp>
    </p:spTree>
    <p:extLst>
      <p:ext uri="{BB962C8B-B14F-4D97-AF65-F5344CB8AC3E}">
        <p14:creationId xmlns:p14="http://schemas.microsoft.com/office/powerpoint/2010/main" val="14075592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3D75D1E-C240-49A5-A0CF-66BDE02E9771}" type="datetimeFigureOut">
              <a:rPr lang="en-US" smtClean="0"/>
              <a:t>12/7/2015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4458487-E5D6-422C-93A8-6460957DD960}" type="slidenum">
              <a:rPr lang="en-US" smtClean="0"/>
              <a:t>‹#›</a:t>
            </a:fld>
            <a:endParaRPr lang="en-US" dirty="0"/>
          </a:p>
        </p:txBody>
      </p:sp>
    </p:spTree>
    <p:extLst>
      <p:ext uri="{BB962C8B-B14F-4D97-AF65-F5344CB8AC3E}">
        <p14:creationId xmlns:p14="http://schemas.microsoft.com/office/powerpoint/2010/main" val="17046292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3D75D1E-C240-49A5-A0CF-66BDE02E9771}" type="datetimeFigureOut">
              <a:rPr lang="en-US" smtClean="0"/>
              <a:t>12/7/2015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4458487-E5D6-422C-93A8-6460957DD960}" type="slidenum">
              <a:rPr lang="en-US" smtClean="0"/>
              <a:t>‹#›</a:t>
            </a:fld>
            <a:endParaRPr lang="en-US" dirty="0"/>
          </a:p>
        </p:txBody>
      </p:sp>
    </p:spTree>
    <p:extLst>
      <p:ext uri="{BB962C8B-B14F-4D97-AF65-F5344CB8AC3E}">
        <p14:creationId xmlns:p14="http://schemas.microsoft.com/office/powerpoint/2010/main" val="20044102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3D75D1E-C240-49A5-A0CF-66BDE02E9771}" type="datetimeFigureOut">
              <a:rPr lang="en-US" smtClean="0"/>
              <a:t>12/7/2015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4458487-E5D6-422C-93A8-6460957DD960}" type="slidenum">
              <a:rPr lang="en-US" smtClean="0"/>
              <a:t>‹#›</a:t>
            </a:fld>
            <a:endParaRPr lang="en-US" dirty="0"/>
          </a:p>
        </p:txBody>
      </p:sp>
    </p:spTree>
    <p:extLst>
      <p:ext uri="{BB962C8B-B14F-4D97-AF65-F5344CB8AC3E}">
        <p14:creationId xmlns:p14="http://schemas.microsoft.com/office/powerpoint/2010/main" val="22561099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3D75D1E-C240-49A5-A0CF-66BDE02E9771}" type="datetimeFigureOut">
              <a:rPr lang="en-US" smtClean="0"/>
              <a:t>12/7/2015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4458487-E5D6-422C-93A8-6460957DD960}" type="slidenum">
              <a:rPr lang="en-US" smtClean="0"/>
              <a:t>‹#›</a:t>
            </a:fld>
            <a:endParaRPr lang="en-US" dirty="0"/>
          </a:p>
        </p:txBody>
      </p:sp>
    </p:spTree>
    <p:extLst>
      <p:ext uri="{BB962C8B-B14F-4D97-AF65-F5344CB8AC3E}">
        <p14:creationId xmlns:p14="http://schemas.microsoft.com/office/powerpoint/2010/main" val="39740944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D75D1E-C240-49A5-A0CF-66BDE02E9771}" type="datetimeFigureOut">
              <a:rPr lang="en-US" smtClean="0"/>
              <a:t>12/7/2015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4458487-E5D6-422C-93A8-6460957DD960}" type="slidenum">
              <a:rPr lang="en-US" smtClean="0"/>
              <a:t>‹#›</a:t>
            </a:fld>
            <a:endParaRPr lang="en-US" dirty="0"/>
          </a:p>
        </p:txBody>
      </p:sp>
    </p:spTree>
    <p:extLst>
      <p:ext uri="{BB962C8B-B14F-4D97-AF65-F5344CB8AC3E}">
        <p14:creationId xmlns:p14="http://schemas.microsoft.com/office/powerpoint/2010/main" val="3609049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3D75D1E-C240-49A5-A0CF-66BDE02E9771}" type="datetimeFigureOut">
              <a:rPr lang="en-US" smtClean="0"/>
              <a:t>12/7/2015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4458487-E5D6-422C-93A8-6460957DD960}" type="slidenum">
              <a:rPr lang="en-US" smtClean="0"/>
              <a:t>‹#›</a:t>
            </a:fld>
            <a:endParaRPr lang="en-US" dirty="0"/>
          </a:p>
        </p:txBody>
      </p:sp>
    </p:spTree>
    <p:extLst>
      <p:ext uri="{BB962C8B-B14F-4D97-AF65-F5344CB8AC3E}">
        <p14:creationId xmlns:p14="http://schemas.microsoft.com/office/powerpoint/2010/main" val="38078536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3D75D1E-C240-49A5-A0CF-66BDE02E9771}" type="datetimeFigureOut">
              <a:rPr lang="en-US" smtClean="0"/>
              <a:t>12/7/2015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4458487-E5D6-422C-93A8-6460957DD960}" type="slidenum">
              <a:rPr lang="en-US" smtClean="0"/>
              <a:t>‹#›</a:t>
            </a:fld>
            <a:endParaRPr lang="en-US" dirty="0"/>
          </a:p>
        </p:txBody>
      </p:sp>
    </p:spTree>
    <p:extLst>
      <p:ext uri="{BB962C8B-B14F-4D97-AF65-F5344CB8AC3E}">
        <p14:creationId xmlns:p14="http://schemas.microsoft.com/office/powerpoint/2010/main" val="13659777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73D75D1E-C240-49A5-A0CF-66BDE02E9771}" type="datetimeFigureOut">
              <a:rPr lang="en-US" smtClean="0"/>
              <a:t>12/7/2015</a:t>
            </a:fld>
            <a:endParaRPr lang="en-US"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B4458487-E5D6-422C-93A8-6460957DD960}" type="slidenum">
              <a:rPr lang="en-US" smtClean="0"/>
              <a:t>‹#›</a:t>
            </a:fld>
            <a:endParaRPr lang="en-US" dirty="0"/>
          </a:p>
        </p:txBody>
      </p:sp>
    </p:spTree>
    <p:extLst>
      <p:ext uri="{BB962C8B-B14F-4D97-AF65-F5344CB8AC3E}">
        <p14:creationId xmlns:p14="http://schemas.microsoft.com/office/powerpoint/2010/main" val="418300020"/>
      </p:ext>
    </p:extLst>
  </p:cSld>
  <p:clrMap bg1="dk1" tx1="lt1" bg2="dk2" tx2="lt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 id="2147483695"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sz="6600" dirty="0" smtClean="0"/>
              <a:t>10.5 The homestead act of 1862</a:t>
            </a:r>
            <a:endParaRPr lang="en-US" sz="6600" dirty="0"/>
          </a:p>
        </p:txBody>
      </p:sp>
      <p:sp>
        <p:nvSpPr>
          <p:cNvPr id="3" name="Subtitle 2"/>
          <p:cNvSpPr>
            <a:spLocks noGrp="1"/>
          </p:cNvSpPr>
          <p:nvPr>
            <p:ph type="subTitle" idx="1"/>
          </p:nvPr>
        </p:nvSpPr>
        <p:spPr/>
        <p:txBody>
          <a:bodyPr/>
          <a:lstStyle/>
          <a:p>
            <a:r>
              <a:rPr lang="en-US" dirty="0" smtClean="0">
                <a:solidFill>
                  <a:schemeClr val="tx1"/>
                </a:solidFill>
              </a:rPr>
              <a:t>By Jonathon Richardson</a:t>
            </a:r>
          </a:p>
          <a:p>
            <a:r>
              <a:rPr lang="en-US" dirty="0" smtClean="0">
                <a:solidFill>
                  <a:schemeClr val="tx1"/>
                </a:solidFill>
              </a:rPr>
              <a:t>Period 5</a:t>
            </a:r>
            <a:endParaRPr lang="en-US" dirty="0">
              <a:solidFill>
                <a:schemeClr val="tx1"/>
              </a:solidFill>
            </a:endParaRPr>
          </a:p>
        </p:txBody>
      </p:sp>
    </p:spTree>
    <p:extLst>
      <p:ext uri="{BB962C8B-B14F-4D97-AF65-F5344CB8AC3E}">
        <p14:creationId xmlns:p14="http://schemas.microsoft.com/office/powerpoint/2010/main" val="39102074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the homestead act?</a:t>
            </a:r>
            <a:endParaRPr lang="en-US" dirty="0"/>
          </a:p>
        </p:txBody>
      </p:sp>
      <p:sp>
        <p:nvSpPr>
          <p:cNvPr id="3" name="Content Placeholder 2"/>
          <p:cNvSpPr>
            <a:spLocks noGrp="1"/>
          </p:cNvSpPr>
          <p:nvPr>
            <p:ph idx="1"/>
          </p:nvPr>
        </p:nvSpPr>
        <p:spPr/>
        <p:txBody>
          <a:bodyPr/>
          <a:lstStyle/>
          <a:p>
            <a:r>
              <a:rPr lang="en-US" dirty="0" smtClean="0">
                <a:solidFill>
                  <a:schemeClr val="tx1"/>
                </a:solidFill>
              </a:rPr>
              <a:t>Enacting on May 20</a:t>
            </a:r>
            <a:r>
              <a:rPr lang="en-US" baseline="30000" dirty="0" smtClean="0">
                <a:solidFill>
                  <a:schemeClr val="tx1"/>
                </a:solidFill>
              </a:rPr>
              <a:t>th</a:t>
            </a:r>
            <a:r>
              <a:rPr lang="en-US" dirty="0" smtClean="0">
                <a:solidFill>
                  <a:schemeClr val="tx1"/>
                </a:solidFill>
              </a:rPr>
              <a:t>, 1862 the Homestead act provided the acceleration of settlement in the western territory. To accelerate the settlement during the Civil </a:t>
            </a:r>
            <a:r>
              <a:rPr lang="en-US" dirty="0">
                <a:solidFill>
                  <a:schemeClr val="tx1"/>
                </a:solidFill>
              </a:rPr>
              <a:t>W</a:t>
            </a:r>
            <a:r>
              <a:rPr lang="en-US" dirty="0" smtClean="0">
                <a:solidFill>
                  <a:schemeClr val="tx1"/>
                </a:solidFill>
              </a:rPr>
              <a:t>ar, adult heads of families were granted 160 acres of surveyed government land if they did not fight for the Confederate side.</a:t>
            </a:r>
          </a:p>
          <a:p>
            <a:r>
              <a:rPr lang="en-US" dirty="0" smtClean="0">
                <a:solidFill>
                  <a:schemeClr val="tx1"/>
                </a:solidFill>
              </a:rPr>
              <a:t>Claim to land could also be acquired after a 6-month residency and paid the government $1.25 per acre. After the Civil War, Union soldiers could deduct the time they have served from the residency requirements. </a:t>
            </a:r>
            <a:endParaRPr lang="en-US" dirty="0">
              <a:solidFill>
                <a:schemeClr val="tx1"/>
              </a:solidFill>
            </a:endParaRPr>
          </a:p>
        </p:txBody>
      </p:sp>
    </p:spTree>
    <p:extLst>
      <p:ext uri="{BB962C8B-B14F-4D97-AF65-F5344CB8AC3E}">
        <p14:creationId xmlns:p14="http://schemas.microsoft.com/office/powerpoint/2010/main" val="1945423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90831" y="0"/>
            <a:ext cx="9951309" cy="6771503"/>
          </a:xfrm>
          <a:prstGeom prst="rect">
            <a:avLst/>
          </a:prstGeom>
        </p:spPr>
      </p:pic>
    </p:spTree>
    <p:extLst>
      <p:ext uri="{BB962C8B-B14F-4D97-AF65-F5344CB8AC3E}">
        <p14:creationId xmlns:p14="http://schemas.microsoft.com/office/powerpoint/2010/main" val="760630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50331" y="5154597"/>
            <a:ext cx="8534400" cy="1507067"/>
          </a:xfrm>
        </p:spPr>
        <p:txBody>
          <a:bodyPr>
            <a:normAutofit/>
          </a:bodyPr>
          <a:lstStyle/>
          <a:p>
            <a:r>
              <a:rPr lang="en-US" sz="5400" dirty="0" smtClean="0"/>
              <a:t>             </a:t>
            </a:r>
            <a:r>
              <a:rPr lang="en-US" sz="5400" dirty="0" smtClean="0"/>
              <a:t>h.i.p.p.o.s</a:t>
            </a:r>
            <a:endParaRPr lang="en-US" sz="5400" dirty="0"/>
          </a:p>
        </p:txBody>
      </p:sp>
      <p:pic>
        <p:nvPicPr>
          <p:cNvPr id="4" name="Content Placeholder 3"/>
          <p:cNvPicPr>
            <a:picLocks noGrp="1" noChangeAspect="1"/>
          </p:cNvPicPr>
          <p:nvPr>
            <p:ph idx="1"/>
          </p:nvPr>
        </p:nvPicPr>
        <p:blipFill>
          <a:blip r:embed="rId2"/>
          <a:stretch>
            <a:fillRect/>
          </a:stretch>
        </p:blipFill>
        <p:spPr>
          <a:xfrm>
            <a:off x="222422" y="156518"/>
            <a:ext cx="5964194" cy="4810897"/>
          </a:xfrm>
          <a:prstGeom prst="rect">
            <a:avLst/>
          </a:prstGeom>
        </p:spPr>
      </p:pic>
      <p:pic>
        <p:nvPicPr>
          <p:cNvPr id="5" name="Picture 4"/>
          <p:cNvPicPr>
            <a:picLocks noChangeAspect="1"/>
          </p:cNvPicPr>
          <p:nvPr/>
        </p:nvPicPr>
        <p:blipFill>
          <a:blip r:embed="rId3"/>
          <a:stretch>
            <a:fillRect/>
          </a:stretch>
        </p:blipFill>
        <p:spPr>
          <a:xfrm>
            <a:off x="6262573" y="495379"/>
            <a:ext cx="5657578" cy="3795584"/>
          </a:xfrm>
          <a:prstGeom prst="rect">
            <a:avLst/>
          </a:prstGeom>
        </p:spPr>
      </p:pic>
    </p:spTree>
    <p:extLst>
      <p:ext uri="{BB962C8B-B14F-4D97-AF65-F5344CB8AC3E}">
        <p14:creationId xmlns:p14="http://schemas.microsoft.com/office/powerpoint/2010/main" val="22671095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7207" y="294273"/>
            <a:ext cx="8534400" cy="1507067"/>
          </a:xfrm>
        </p:spPr>
        <p:txBody>
          <a:bodyPr/>
          <a:lstStyle/>
          <a:p>
            <a:r>
              <a:rPr lang="en-US" dirty="0" smtClean="0"/>
              <a:t>Key period 5 10.5 </a:t>
            </a:r>
            <a:r>
              <a:rPr lang="en-US" dirty="0" smtClean="0"/>
              <a:t>h.i.p.p.o.s</a:t>
            </a:r>
            <a:endParaRPr lang="en-US" dirty="0"/>
          </a:p>
        </p:txBody>
      </p:sp>
      <p:sp>
        <p:nvSpPr>
          <p:cNvPr id="3" name="Content Placeholder 2"/>
          <p:cNvSpPr>
            <a:spLocks noGrp="1"/>
          </p:cNvSpPr>
          <p:nvPr>
            <p:ph idx="1"/>
          </p:nvPr>
        </p:nvSpPr>
        <p:spPr>
          <a:xfrm>
            <a:off x="857207" y="2414258"/>
            <a:ext cx="8534400" cy="3615267"/>
          </a:xfrm>
        </p:spPr>
        <p:txBody>
          <a:bodyPr>
            <a:normAutofit fontScale="70000" lnSpcReduction="20000"/>
          </a:bodyPr>
          <a:lstStyle/>
          <a:p>
            <a:r>
              <a:rPr lang="en-US" u="sng" dirty="0" smtClean="0">
                <a:solidFill>
                  <a:srgbClr val="00B050"/>
                </a:solidFill>
              </a:rPr>
              <a:t>Historical </a:t>
            </a:r>
            <a:r>
              <a:rPr lang="en-US" u="sng" dirty="0" smtClean="0">
                <a:solidFill>
                  <a:srgbClr val="00B050"/>
                </a:solidFill>
              </a:rPr>
              <a:t>Context</a:t>
            </a:r>
            <a:r>
              <a:rPr lang="en-US" dirty="0" smtClean="0">
                <a:solidFill>
                  <a:schemeClr val="tx1"/>
                </a:solidFill>
              </a:rPr>
              <a:t>- After the succession of the </a:t>
            </a:r>
            <a:r>
              <a:rPr lang="en-US" dirty="0">
                <a:solidFill>
                  <a:schemeClr val="tx1"/>
                </a:solidFill>
              </a:rPr>
              <a:t>s</a:t>
            </a:r>
            <a:r>
              <a:rPr lang="en-US" dirty="0" smtClean="0">
                <a:solidFill>
                  <a:schemeClr val="tx1"/>
                </a:solidFill>
              </a:rPr>
              <a:t>outhern states and starting the Civil War, in 1862 Lincoln </a:t>
            </a:r>
            <a:r>
              <a:rPr lang="en-US" dirty="0">
                <a:solidFill>
                  <a:schemeClr val="tx1"/>
                </a:solidFill>
              </a:rPr>
              <a:t>p</a:t>
            </a:r>
            <a:r>
              <a:rPr lang="en-US" dirty="0" smtClean="0">
                <a:solidFill>
                  <a:schemeClr val="tx1"/>
                </a:solidFill>
              </a:rPr>
              <a:t>assed the Homestead Act for those not supporting Confederates.</a:t>
            </a:r>
          </a:p>
          <a:p>
            <a:r>
              <a:rPr lang="en-US" u="sng" dirty="0" smtClean="0">
                <a:solidFill>
                  <a:srgbClr val="00B050"/>
                </a:solidFill>
              </a:rPr>
              <a:t>Intended Audience</a:t>
            </a:r>
            <a:r>
              <a:rPr lang="en-US" dirty="0" smtClean="0">
                <a:solidFill>
                  <a:schemeClr val="tx1"/>
                </a:solidFill>
              </a:rPr>
              <a:t>- The intended audience of this act is anyone in America who does not fight for or supports the Confederates.</a:t>
            </a:r>
          </a:p>
          <a:p>
            <a:r>
              <a:rPr lang="en-US" u="sng" dirty="0" smtClean="0">
                <a:solidFill>
                  <a:srgbClr val="00B050"/>
                </a:solidFill>
              </a:rPr>
              <a:t>Purpose</a:t>
            </a:r>
            <a:r>
              <a:rPr lang="en-US" dirty="0" smtClean="0">
                <a:solidFill>
                  <a:schemeClr val="tx1"/>
                </a:solidFill>
              </a:rPr>
              <a:t>- The act was made to promote the support of the Union during the Civil War because of the benefits it brought to those who did not support the south.</a:t>
            </a:r>
            <a:endParaRPr lang="en-US" dirty="0">
              <a:solidFill>
                <a:schemeClr val="tx1"/>
              </a:solidFill>
            </a:endParaRPr>
          </a:p>
          <a:p>
            <a:r>
              <a:rPr lang="en-US" dirty="0" smtClean="0">
                <a:solidFill>
                  <a:schemeClr val="tx1"/>
                </a:solidFill>
              </a:rPr>
              <a:t>Another, but important purpose of this act, was to advance settlement in the western territories for farmers, miners, speculators and many others.</a:t>
            </a:r>
          </a:p>
          <a:p>
            <a:r>
              <a:rPr lang="en-US" u="sng" dirty="0" smtClean="0">
                <a:solidFill>
                  <a:srgbClr val="00B050"/>
                </a:solidFill>
              </a:rPr>
              <a:t>Point of View</a:t>
            </a:r>
            <a:r>
              <a:rPr lang="en-US" dirty="0" smtClean="0">
                <a:solidFill>
                  <a:schemeClr val="tx1"/>
                </a:solidFill>
              </a:rPr>
              <a:t>- The United States Congress finds the creation of this act an important action during the civil war because it meant greater numbers in support of the war for the Union side if people got a benefit out of it.</a:t>
            </a:r>
          </a:p>
          <a:p>
            <a:r>
              <a:rPr lang="en-US" u="sng" dirty="0" smtClean="0">
                <a:solidFill>
                  <a:srgbClr val="00B050"/>
                </a:solidFill>
              </a:rPr>
              <a:t>Outside info</a:t>
            </a:r>
            <a:r>
              <a:rPr lang="en-US" dirty="0" smtClean="0">
                <a:solidFill>
                  <a:schemeClr val="tx1"/>
                </a:solidFill>
              </a:rPr>
              <a:t>- The 1863 Emancipation Proclamation has a similar guideline to the Homestead Act through their shared idea of what states and their people are qualified for the document’s laws.</a:t>
            </a:r>
          </a:p>
          <a:p>
            <a:r>
              <a:rPr lang="en-US" u="sng" dirty="0" smtClean="0">
                <a:solidFill>
                  <a:srgbClr val="00B050"/>
                </a:solidFill>
              </a:rPr>
              <a:t>Synthesis</a:t>
            </a:r>
            <a:r>
              <a:rPr lang="en-US" dirty="0" smtClean="0">
                <a:solidFill>
                  <a:schemeClr val="tx1"/>
                </a:solidFill>
              </a:rPr>
              <a:t>- Into the future in the year 1916, an amended act called the Stock-Raising Homestead Act was passed and involves the qualifications to gain 640 acres of land.</a:t>
            </a:r>
          </a:p>
        </p:txBody>
      </p:sp>
    </p:spTree>
    <p:extLst>
      <p:ext uri="{BB962C8B-B14F-4D97-AF65-F5344CB8AC3E}">
        <p14:creationId xmlns:p14="http://schemas.microsoft.com/office/powerpoint/2010/main" val="31014072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35002" y="5113407"/>
            <a:ext cx="8534400" cy="1507067"/>
          </a:xfrm>
        </p:spPr>
        <p:txBody>
          <a:bodyPr/>
          <a:lstStyle/>
          <a:p>
            <a:r>
              <a:rPr lang="en-US" dirty="0" smtClean="0"/>
              <a:t>Questions on the act</a:t>
            </a:r>
            <a:endParaRPr lang="en-US" dirty="0"/>
          </a:p>
        </p:txBody>
      </p:sp>
      <p:sp>
        <p:nvSpPr>
          <p:cNvPr id="3" name="Content Placeholder 2"/>
          <p:cNvSpPr>
            <a:spLocks noGrp="1"/>
          </p:cNvSpPr>
          <p:nvPr>
            <p:ph idx="1"/>
          </p:nvPr>
        </p:nvSpPr>
        <p:spPr>
          <a:xfrm>
            <a:off x="684212" y="685800"/>
            <a:ext cx="9382426" cy="4322805"/>
          </a:xfrm>
        </p:spPr>
        <p:txBody>
          <a:bodyPr>
            <a:normAutofit fontScale="77500" lnSpcReduction="20000"/>
          </a:bodyPr>
          <a:lstStyle/>
          <a:p>
            <a:r>
              <a:rPr lang="en-US" dirty="0" smtClean="0">
                <a:solidFill>
                  <a:schemeClr val="tx1"/>
                </a:solidFill>
              </a:rPr>
              <a:t>1. When was the Homestead Act enacted?</a:t>
            </a:r>
          </a:p>
          <a:p>
            <a:pPr marL="457200" indent="-457200">
              <a:buAutoNum type="alphaUcPeriod"/>
            </a:pPr>
            <a:r>
              <a:rPr lang="en-US" dirty="0" smtClean="0">
                <a:solidFill>
                  <a:schemeClr val="tx1"/>
                </a:solidFill>
              </a:rPr>
              <a:t>January 1</a:t>
            </a:r>
            <a:r>
              <a:rPr lang="en-US" baseline="30000" dirty="0" smtClean="0">
                <a:solidFill>
                  <a:schemeClr val="tx1"/>
                </a:solidFill>
              </a:rPr>
              <a:t>st</a:t>
            </a:r>
            <a:r>
              <a:rPr lang="en-US" dirty="0" smtClean="0">
                <a:solidFill>
                  <a:schemeClr val="tx1"/>
                </a:solidFill>
              </a:rPr>
              <a:t>, 1863</a:t>
            </a:r>
          </a:p>
          <a:p>
            <a:pPr marL="457200" indent="-457200">
              <a:buAutoNum type="alphaUcPeriod"/>
            </a:pPr>
            <a:r>
              <a:rPr lang="en-US" dirty="0" smtClean="0">
                <a:solidFill>
                  <a:schemeClr val="tx1"/>
                </a:solidFill>
              </a:rPr>
              <a:t>May 1</a:t>
            </a:r>
            <a:r>
              <a:rPr lang="en-US" baseline="30000" dirty="0" smtClean="0">
                <a:solidFill>
                  <a:schemeClr val="tx1"/>
                </a:solidFill>
              </a:rPr>
              <a:t>st</a:t>
            </a:r>
            <a:r>
              <a:rPr lang="en-US" dirty="0" smtClean="0">
                <a:solidFill>
                  <a:schemeClr val="tx1"/>
                </a:solidFill>
              </a:rPr>
              <a:t>, 1863</a:t>
            </a:r>
          </a:p>
          <a:p>
            <a:pPr marL="457200" indent="-457200">
              <a:buAutoNum type="alphaUcPeriod"/>
            </a:pPr>
            <a:r>
              <a:rPr lang="en-US" dirty="0" smtClean="0">
                <a:solidFill>
                  <a:schemeClr val="tx1"/>
                </a:solidFill>
              </a:rPr>
              <a:t>May 20</a:t>
            </a:r>
            <a:r>
              <a:rPr lang="en-US" baseline="30000" dirty="0" smtClean="0">
                <a:solidFill>
                  <a:schemeClr val="tx1"/>
                </a:solidFill>
              </a:rPr>
              <a:t>th</a:t>
            </a:r>
            <a:r>
              <a:rPr lang="en-US" dirty="0" smtClean="0">
                <a:solidFill>
                  <a:schemeClr val="tx1"/>
                </a:solidFill>
              </a:rPr>
              <a:t>, 1862</a:t>
            </a:r>
          </a:p>
          <a:p>
            <a:pPr marL="457200" indent="-457200">
              <a:buFont typeface="+mj-lt"/>
              <a:buAutoNum type="alphaUcPeriod"/>
            </a:pPr>
            <a:r>
              <a:rPr lang="en-US" dirty="0" smtClean="0">
                <a:solidFill>
                  <a:schemeClr val="tx1"/>
                </a:solidFill>
              </a:rPr>
              <a:t>July 23</a:t>
            </a:r>
            <a:r>
              <a:rPr lang="en-US" baseline="30000" dirty="0" smtClean="0">
                <a:solidFill>
                  <a:schemeClr val="tx1"/>
                </a:solidFill>
              </a:rPr>
              <a:t>rd</a:t>
            </a:r>
            <a:r>
              <a:rPr lang="en-US" dirty="0" smtClean="0">
                <a:solidFill>
                  <a:schemeClr val="tx1"/>
                </a:solidFill>
              </a:rPr>
              <a:t>, 1864</a:t>
            </a:r>
          </a:p>
          <a:p>
            <a:r>
              <a:rPr lang="en-US" dirty="0" smtClean="0">
                <a:solidFill>
                  <a:schemeClr val="tx1"/>
                </a:solidFill>
              </a:rPr>
              <a:t>2. How many of acres of land would you acquire if you met the requirements</a:t>
            </a:r>
          </a:p>
          <a:p>
            <a:pPr marL="457200" indent="-457200">
              <a:buFont typeface="+mj-lt"/>
              <a:buAutoNum type="alphaUcPeriod"/>
            </a:pPr>
            <a:r>
              <a:rPr lang="en-US" dirty="0" smtClean="0">
                <a:solidFill>
                  <a:schemeClr val="tx1"/>
                </a:solidFill>
              </a:rPr>
              <a:t>640</a:t>
            </a:r>
          </a:p>
          <a:p>
            <a:pPr marL="457200" indent="-457200">
              <a:buFont typeface="+mj-lt"/>
              <a:buAutoNum type="alphaUcPeriod"/>
            </a:pPr>
            <a:r>
              <a:rPr lang="en-US" dirty="0" smtClean="0">
                <a:solidFill>
                  <a:schemeClr val="tx1"/>
                </a:solidFill>
              </a:rPr>
              <a:t>160</a:t>
            </a:r>
          </a:p>
          <a:p>
            <a:pPr marL="457200" indent="-457200">
              <a:buFont typeface="+mj-lt"/>
              <a:buAutoNum type="alphaUcPeriod"/>
            </a:pPr>
            <a:r>
              <a:rPr lang="en-US" dirty="0" smtClean="0">
                <a:solidFill>
                  <a:schemeClr val="tx1"/>
                </a:solidFill>
              </a:rPr>
              <a:t>260</a:t>
            </a:r>
          </a:p>
          <a:p>
            <a:pPr marL="457200" indent="-457200">
              <a:buFont typeface="+mj-lt"/>
              <a:buAutoNum type="alphaUcPeriod"/>
            </a:pPr>
            <a:r>
              <a:rPr lang="en-US" dirty="0" smtClean="0">
                <a:solidFill>
                  <a:schemeClr val="tx1"/>
                </a:solidFill>
              </a:rPr>
              <a:t>120</a:t>
            </a:r>
          </a:p>
          <a:p>
            <a:r>
              <a:rPr lang="en-US" dirty="0" smtClean="0">
                <a:solidFill>
                  <a:schemeClr val="tx1"/>
                </a:solidFill>
              </a:rPr>
              <a:t>3. True or False? Soldiers after the war could deduct the payment amount from $1.25 to $1.00 per acre.</a:t>
            </a:r>
          </a:p>
          <a:p>
            <a:pPr marL="457200" indent="-457200">
              <a:buFont typeface="+mj-lt"/>
              <a:buAutoNum type="alphaUcPeriod"/>
            </a:pPr>
            <a:r>
              <a:rPr lang="en-US" dirty="0" smtClean="0">
                <a:solidFill>
                  <a:schemeClr val="tx1"/>
                </a:solidFill>
              </a:rPr>
              <a:t>TRUE</a:t>
            </a:r>
          </a:p>
          <a:p>
            <a:pPr marL="457200" indent="-457200">
              <a:buFont typeface="+mj-lt"/>
              <a:buAutoNum type="alphaUcPeriod"/>
            </a:pPr>
            <a:r>
              <a:rPr lang="en-US" dirty="0" smtClean="0">
                <a:solidFill>
                  <a:schemeClr val="tx1"/>
                </a:solidFill>
              </a:rPr>
              <a:t>FALSE</a:t>
            </a:r>
          </a:p>
        </p:txBody>
      </p:sp>
    </p:spTree>
    <p:extLst>
      <p:ext uri="{BB962C8B-B14F-4D97-AF65-F5344CB8AC3E}">
        <p14:creationId xmlns:p14="http://schemas.microsoft.com/office/powerpoint/2010/main" val="6753836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9012" y="4956889"/>
            <a:ext cx="8534400" cy="1507067"/>
          </a:xfrm>
        </p:spPr>
        <p:txBody>
          <a:bodyPr/>
          <a:lstStyle/>
          <a:p>
            <a:r>
              <a:rPr lang="en-US" dirty="0" smtClean="0"/>
              <a:t>Answers to the questions</a:t>
            </a:r>
            <a:endParaRPr lang="en-US" dirty="0"/>
          </a:p>
        </p:txBody>
      </p:sp>
      <p:sp>
        <p:nvSpPr>
          <p:cNvPr id="3" name="Content Placeholder 2"/>
          <p:cNvSpPr>
            <a:spLocks noGrp="1"/>
          </p:cNvSpPr>
          <p:nvPr>
            <p:ph idx="1"/>
          </p:nvPr>
        </p:nvSpPr>
        <p:spPr>
          <a:xfrm>
            <a:off x="684212" y="685800"/>
            <a:ext cx="9275334" cy="4355757"/>
          </a:xfrm>
        </p:spPr>
        <p:txBody>
          <a:bodyPr>
            <a:normAutofit fontScale="92500" lnSpcReduction="20000"/>
          </a:bodyPr>
          <a:lstStyle/>
          <a:p>
            <a:pPr lvl="0">
              <a:buClr>
                <a:prstClr val="white"/>
              </a:buClr>
            </a:pPr>
            <a:r>
              <a:rPr lang="en-US" sz="1600" dirty="0">
                <a:solidFill>
                  <a:prstClr val="white"/>
                </a:solidFill>
              </a:rPr>
              <a:t>1. When was the Homestead Act enacted?</a:t>
            </a:r>
          </a:p>
          <a:p>
            <a:pPr marL="457200" lvl="0" indent="-457200">
              <a:buClr>
                <a:prstClr val="white"/>
              </a:buClr>
              <a:buFont typeface="Wingdings 3" panose="05040102010807070707" pitchFamily="18" charset="2"/>
              <a:buAutoNum type="alphaUcPeriod"/>
            </a:pPr>
            <a:r>
              <a:rPr lang="en-US" sz="1600" dirty="0">
                <a:solidFill>
                  <a:prstClr val="white"/>
                </a:solidFill>
              </a:rPr>
              <a:t>January 1</a:t>
            </a:r>
            <a:r>
              <a:rPr lang="en-US" sz="1600" baseline="30000" dirty="0">
                <a:solidFill>
                  <a:prstClr val="white"/>
                </a:solidFill>
              </a:rPr>
              <a:t>st</a:t>
            </a:r>
            <a:r>
              <a:rPr lang="en-US" sz="1600" dirty="0">
                <a:solidFill>
                  <a:prstClr val="white"/>
                </a:solidFill>
              </a:rPr>
              <a:t>, 1863</a:t>
            </a:r>
          </a:p>
          <a:p>
            <a:pPr marL="457200" lvl="0" indent="-457200">
              <a:buClr>
                <a:prstClr val="white"/>
              </a:buClr>
              <a:buFont typeface="Wingdings 3" panose="05040102010807070707" pitchFamily="18" charset="2"/>
              <a:buAutoNum type="alphaUcPeriod"/>
            </a:pPr>
            <a:r>
              <a:rPr lang="en-US" sz="1600" dirty="0">
                <a:solidFill>
                  <a:prstClr val="white"/>
                </a:solidFill>
              </a:rPr>
              <a:t>May 1</a:t>
            </a:r>
            <a:r>
              <a:rPr lang="en-US" sz="1600" baseline="30000" dirty="0">
                <a:solidFill>
                  <a:prstClr val="white"/>
                </a:solidFill>
              </a:rPr>
              <a:t>st</a:t>
            </a:r>
            <a:r>
              <a:rPr lang="en-US" sz="1600" dirty="0">
                <a:solidFill>
                  <a:prstClr val="white"/>
                </a:solidFill>
              </a:rPr>
              <a:t>, 1863</a:t>
            </a:r>
          </a:p>
          <a:p>
            <a:pPr marL="457200" lvl="0" indent="-457200">
              <a:buClr>
                <a:prstClr val="white"/>
              </a:buClr>
              <a:buFont typeface="Wingdings 3" panose="05040102010807070707" pitchFamily="18" charset="2"/>
              <a:buAutoNum type="alphaUcPeriod"/>
            </a:pPr>
            <a:r>
              <a:rPr lang="en-US" sz="1600" dirty="0">
                <a:solidFill>
                  <a:srgbClr val="FFFF00"/>
                </a:solidFill>
              </a:rPr>
              <a:t>May 20</a:t>
            </a:r>
            <a:r>
              <a:rPr lang="en-US" sz="1600" baseline="30000" dirty="0">
                <a:solidFill>
                  <a:srgbClr val="FFFF00"/>
                </a:solidFill>
              </a:rPr>
              <a:t>th</a:t>
            </a:r>
            <a:r>
              <a:rPr lang="en-US" sz="1600" dirty="0">
                <a:solidFill>
                  <a:srgbClr val="FFFF00"/>
                </a:solidFill>
              </a:rPr>
              <a:t>, 1862</a:t>
            </a:r>
          </a:p>
          <a:p>
            <a:pPr marL="457200" lvl="0" indent="-457200">
              <a:buClr>
                <a:prstClr val="white"/>
              </a:buClr>
              <a:buFont typeface="+mj-lt"/>
              <a:buAutoNum type="alphaUcPeriod"/>
            </a:pPr>
            <a:r>
              <a:rPr lang="en-US" sz="1600" dirty="0">
                <a:solidFill>
                  <a:prstClr val="white"/>
                </a:solidFill>
              </a:rPr>
              <a:t>July 23</a:t>
            </a:r>
            <a:r>
              <a:rPr lang="en-US" sz="1600" baseline="30000" dirty="0">
                <a:solidFill>
                  <a:prstClr val="white"/>
                </a:solidFill>
              </a:rPr>
              <a:t>rd</a:t>
            </a:r>
            <a:r>
              <a:rPr lang="en-US" sz="1600" dirty="0">
                <a:solidFill>
                  <a:prstClr val="white"/>
                </a:solidFill>
              </a:rPr>
              <a:t>, 1864</a:t>
            </a:r>
          </a:p>
          <a:p>
            <a:pPr lvl="0">
              <a:buClr>
                <a:prstClr val="white"/>
              </a:buClr>
            </a:pPr>
            <a:r>
              <a:rPr lang="en-US" sz="1600" dirty="0">
                <a:solidFill>
                  <a:prstClr val="white"/>
                </a:solidFill>
              </a:rPr>
              <a:t>2. How many of acres of land would you acquire if you met the requirements</a:t>
            </a:r>
          </a:p>
          <a:p>
            <a:pPr marL="457200" lvl="0" indent="-457200">
              <a:buClr>
                <a:prstClr val="white"/>
              </a:buClr>
              <a:buFont typeface="+mj-lt"/>
              <a:buAutoNum type="alphaUcPeriod"/>
            </a:pPr>
            <a:r>
              <a:rPr lang="en-US" sz="1600" dirty="0">
                <a:solidFill>
                  <a:prstClr val="white"/>
                </a:solidFill>
              </a:rPr>
              <a:t>640</a:t>
            </a:r>
          </a:p>
          <a:p>
            <a:pPr marL="457200" lvl="0" indent="-457200">
              <a:buClr>
                <a:prstClr val="white"/>
              </a:buClr>
              <a:buFont typeface="+mj-lt"/>
              <a:buAutoNum type="alphaUcPeriod"/>
            </a:pPr>
            <a:r>
              <a:rPr lang="en-US" sz="1600" dirty="0">
                <a:solidFill>
                  <a:srgbClr val="FFFF00"/>
                </a:solidFill>
              </a:rPr>
              <a:t>160</a:t>
            </a:r>
          </a:p>
          <a:p>
            <a:pPr marL="457200" lvl="0" indent="-457200">
              <a:buClr>
                <a:prstClr val="white"/>
              </a:buClr>
              <a:buFont typeface="+mj-lt"/>
              <a:buAutoNum type="alphaUcPeriod"/>
            </a:pPr>
            <a:r>
              <a:rPr lang="en-US" sz="1600" dirty="0">
                <a:solidFill>
                  <a:prstClr val="white"/>
                </a:solidFill>
              </a:rPr>
              <a:t>260</a:t>
            </a:r>
          </a:p>
          <a:p>
            <a:pPr marL="457200" lvl="0" indent="-457200">
              <a:buClr>
                <a:prstClr val="white"/>
              </a:buClr>
              <a:buFont typeface="+mj-lt"/>
              <a:buAutoNum type="alphaUcPeriod"/>
            </a:pPr>
            <a:r>
              <a:rPr lang="en-US" sz="1600" dirty="0">
                <a:solidFill>
                  <a:prstClr val="white"/>
                </a:solidFill>
              </a:rPr>
              <a:t>120</a:t>
            </a:r>
          </a:p>
          <a:p>
            <a:pPr lvl="0">
              <a:buClr>
                <a:prstClr val="white"/>
              </a:buClr>
            </a:pPr>
            <a:r>
              <a:rPr lang="en-US" sz="1600" dirty="0">
                <a:solidFill>
                  <a:prstClr val="white"/>
                </a:solidFill>
              </a:rPr>
              <a:t>3. True or False? Soldiers after the war could deduct the payment amount from $1.25 to $1.00 per acre.</a:t>
            </a:r>
          </a:p>
          <a:p>
            <a:pPr marL="457200" lvl="0" indent="-457200">
              <a:buClr>
                <a:prstClr val="white"/>
              </a:buClr>
              <a:buFont typeface="+mj-lt"/>
              <a:buAutoNum type="alphaUcPeriod"/>
            </a:pPr>
            <a:r>
              <a:rPr lang="en-US" sz="1600" dirty="0">
                <a:solidFill>
                  <a:prstClr val="white"/>
                </a:solidFill>
              </a:rPr>
              <a:t>TRUE</a:t>
            </a:r>
          </a:p>
          <a:p>
            <a:pPr marL="457200" lvl="0" indent="-457200">
              <a:buClr>
                <a:prstClr val="white"/>
              </a:buClr>
              <a:buFont typeface="+mj-lt"/>
              <a:buAutoNum type="alphaUcPeriod"/>
            </a:pPr>
            <a:r>
              <a:rPr lang="en-US" sz="1600" dirty="0" smtClean="0">
                <a:solidFill>
                  <a:srgbClr val="FFFF00"/>
                </a:solidFill>
              </a:rPr>
              <a:t>FALSE because the residency requirements were deducted, not payment.</a:t>
            </a:r>
            <a:endParaRPr lang="en-US" sz="1600" dirty="0">
              <a:solidFill>
                <a:srgbClr val="FFFF00"/>
              </a:solidFill>
            </a:endParaRPr>
          </a:p>
          <a:p>
            <a:pPr marL="0" indent="0">
              <a:buNone/>
            </a:pPr>
            <a:endParaRPr lang="en-US" dirty="0"/>
          </a:p>
        </p:txBody>
      </p:sp>
    </p:spTree>
    <p:extLst>
      <p:ext uri="{BB962C8B-B14F-4D97-AF65-F5344CB8AC3E}">
        <p14:creationId xmlns:p14="http://schemas.microsoft.com/office/powerpoint/2010/main" val="3459955621"/>
      </p:ext>
    </p:extLst>
  </p:cSld>
  <p:clrMapOvr>
    <a:masterClrMapping/>
  </p:clrMapOvr>
</p:sld>
</file>

<file path=ppt/theme/theme1.xml><?xml version="1.0" encoding="utf-8"?>
<a:theme xmlns:a="http://schemas.openxmlformats.org/drawingml/2006/main" name="Slice">
  <a:themeElements>
    <a:clrScheme name="Red Violet">
      <a:dk1>
        <a:sysClr val="windowText" lastClr="000000"/>
      </a:dk1>
      <a:lt1>
        <a:sysClr val="window" lastClr="FFFFFF"/>
      </a:lt1>
      <a:dk2>
        <a:srgbClr val="454551"/>
      </a:dk2>
      <a:lt2>
        <a:srgbClr val="D8D9DC"/>
      </a:lt2>
      <a:accent1>
        <a:srgbClr val="E32D91"/>
      </a:accent1>
      <a:accent2>
        <a:srgbClr val="C830CC"/>
      </a:accent2>
      <a:accent3>
        <a:srgbClr val="4EA6DC"/>
      </a:accent3>
      <a:accent4>
        <a:srgbClr val="4775E7"/>
      </a:accent4>
      <a:accent5>
        <a:srgbClr val="8971E1"/>
      </a:accent5>
      <a:accent6>
        <a:srgbClr val="D54773"/>
      </a:accent6>
      <a:hlink>
        <a:srgbClr val="6B9F25"/>
      </a:hlink>
      <a:folHlink>
        <a:srgbClr val="8C8C8C"/>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9759155-7935-4C61-A06C-C04380D1B16E}"/>
    </a:ext>
  </a:extLst>
</a:theme>
</file>

<file path=docProps/app.xml><?xml version="1.0" encoding="utf-8"?>
<Properties xmlns="http://schemas.openxmlformats.org/officeDocument/2006/extended-properties" xmlns:vt="http://schemas.openxmlformats.org/officeDocument/2006/docPropsVTypes">
  <Template>Slice</Template>
  <TotalTime>436</TotalTime>
  <Words>485</Words>
  <Application>Microsoft Office PowerPoint</Application>
  <PresentationFormat>Widescreen</PresentationFormat>
  <Paragraphs>43</Paragraphs>
  <Slides>7</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7</vt:i4>
      </vt:variant>
    </vt:vector>
  </HeadingPairs>
  <TitlesOfParts>
    <vt:vector size="10" baseType="lpstr">
      <vt:lpstr>Century Gothic</vt:lpstr>
      <vt:lpstr>Wingdings 3</vt:lpstr>
      <vt:lpstr>Slice</vt:lpstr>
      <vt:lpstr>10.5 The homestead act of 1862</vt:lpstr>
      <vt:lpstr>What is the homestead act?</vt:lpstr>
      <vt:lpstr>PowerPoint Presentation</vt:lpstr>
      <vt:lpstr>             h.i.p.p.o.s</vt:lpstr>
      <vt:lpstr>Key period 5 10.5 h.i.p.p.o.s</vt:lpstr>
      <vt:lpstr>Questions on the act</vt:lpstr>
      <vt:lpstr>Answers to the questions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 Rich</dc:creator>
  <cp:lastModifiedBy>J Rich</cp:lastModifiedBy>
  <cp:revision>29</cp:revision>
  <dcterms:created xsi:type="dcterms:W3CDTF">2015-12-07T01:50:19Z</dcterms:created>
  <dcterms:modified xsi:type="dcterms:W3CDTF">2015-12-08T03:31:57Z</dcterms:modified>
</cp:coreProperties>
</file>