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5F82CE9-1207-48E0-A899-B1A9F816DFF7}" type="datetimeFigureOut">
              <a:rPr lang="en-US" smtClean="0"/>
              <a:pPr/>
              <a:t>12/7/2015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BBD2A2D-DCDB-43F1-A545-02C83C9BDFA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BD2A2D-DCDB-43F1-A545-02C83C9BDF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BD2A2D-DCDB-43F1-A545-02C83C9BDF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BD2A2D-DCDB-43F1-A545-02C83C9BDF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5F82CE9-1207-48E0-A899-B1A9F816DFF7}" type="datetimeFigureOut">
              <a:rPr lang="en-US" smtClean="0"/>
              <a:pPr/>
              <a:t>12/7/2015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BBD2A2D-DCDB-43F1-A545-02C83C9BDFA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BBD2A2D-DCDB-43F1-A545-02C83C9BDFA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BBD2A2D-DCDB-43F1-A545-02C83C9BDF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BD2A2D-DCDB-43F1-A545-02C83C9BDFA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F82CE9-1207-48E0-A899-B1A9F816DFF7}" type="datetimeFigureOut">
              <a:rPr lang="en-US" smtClean="0"/>
              <a:pPr/>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BBD2A2D-DCDB-43F1-A545-02C83C9BDF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5F82CE9-1207-48E0-A899-B1A9F816DFF7}" type="datetimeFigureOut">
              <a:rPr lang="en-US" smtClean="0"/>
              <a:pPr/>
              <a:t>12/7/2015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BBD2A2D-DCDB-43F1-A545-02C83C9BDFA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5F82CE9-1207-48E0-A899-B1A9F816DFF7}" type="datetimeFigureOut">
              <a:rPr lang="en-US" smtClean="0"/>
              <a:pPr/>
              <a:t>12/7/2015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BBD2A2D-DCDB-43F1-A545-02C83C9BDFA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5F82CE9-1207-48E0-A899-B1A9F816DFF7}" type="datetimeFigureOut">
              <a:rPr lang="en-US" smtClean="0"/>
              <a:pPr/>
              <a:t>12/7/2015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BBD2A2D-DCDB-43F1-A545-02C83C9BDFA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52" name="Picture 8" descr="http://www.usflag.org/historical/scross.gif"/>
          <p:cNvPicPr>
            <a:picLocks noChangeAspect="1" noChangeArrowheads="1"/>
          </p:cNvPicPr>
          <p:nvPr/>
        </p:nvPicPr>
        <p:blipFill>
          <a:blip r:embed="rId2" cstate="print"/>
          <a:srcRect/>
          <a:stretch>
            <a:fillRect/>
          </a:stretch>
        </p:blipFill>
        <p:spPr bwMode="auto">
          <a:xfrm>
            <a:off x="304800" y="5181600"/>
            <a:ext cx="1832610" cy="990600"/>
          </a:xfrm>
          <a:prstGeom prst="rect">
            <a:avLst/>
          </a:prstGeom>
          <a:noFill/>
        </p:spPr>
      </p:pic>
      <p:pic>
        <p:nvPicPr>
          <p:cNvPr id="134150" name="Picture 6" descr="https://upload.wikimedia.org/wikipedia/en/thumb/a/a4/Flag_of_the_United_States.svg/300px-Flag_of_the_United_States.svg.png"/>
          <p:cNvPicPr>
            <a:picLocks noChangeAspect="1" noChangeArrowheads="1"/>
          </p:cNvPicPr>
          <p:nvPr/>
        </p:nvPicPr>
        <p:blipFill>
          <a:blip r:embed="rId3" cstate="print"/>
          <a:srcRect/>
          <a:stretch>
            <a:fillRect/>
          </a:stretch>
        </p:blipFill>
        <p:spPr bwMode="auto">
          <a:xfrm>
            <a:off x="3048000" y="5181600"/>
            <a:ext cx="1880885" cy="990600"/>
          </a:xfrm>
          <a:prstGeom prst="rect">
            <a:avLst/>
          </a:prstGeom>
          <a:noFill/>
        </p:spPr>
      </p:pic>
      <p:sp>
        <p:nvSpPr>
          <p:cNvPr id="2" name="Title 1"/>
          <p:cNvSpPr>
            <a:spLocks noGrp="1"/>
          </p:cNvSpPr>
          <p:nvPr>
            <p:ph type="ctrTitle"/>
          </p:nvPr>
        </p:nvSpPr>
        <p:spPr/>
        <p:txBody>
          <a:bodyPr/>
          <a:lstStyle/>
          <a:p>
            <a:r>
              <a:rPr lang="en-US" dirty="0" smtClean="0"/>
              <a:t>Key Period 5</a:t>
            </a:r>
            <a:br>
              <a:rPr lang="en-US" dirty="0" smtClean="0"/>
            </a:br>
            <a:r>
              <a:rPr lang="en-US" dirty="0" smtClean="0"/>
              <a:t> Documents 11.8/11.9</a:t>
            </a:r>
            <a:endParaRPr lang="en-US" dirty="0"/>
          </a:p>
        </p:txBody>
      </p:sp>
      <p:sp>
        <p:nvSpPr>
          <p:cNvPr id="3" name="Subtitle 2"/>
          <p:cNvSpPr>
            <a:spLocks noGrp="1"/>
          </p:cNvSpPr>
          <p:nvPr>
            <p:ph type="subTitle" idx="1"/>
          </p:nvPr>
        </p:nvSpPr>
        <p:spPr/>
        <p:txBody>
          <a:bodyPr>
            <a:normAutofit/>
          </a:bodyPr>
          <a:lstStyle/>
          <a:p>
            <a:r>
              <a:rPr lang="en-US" dirty="0" smtClean="0"/>
              <a:t>Angel Herrera</a:t>
            </a:r>
          </a:p>
          <a:p>
            <a:r>
              <a:rPr lang="en-US" dirty="0" smtClean="0"/>
              <a:t>Arnold Mercado</a:t>
            </a:r>
            <a:endParaRPr lang="en-US" dirty="0"/>
          </a:p>
        </p:txBody>
      </p:sp>
      <p:pic>
        <p:nvPicPr>
          <p:cNvPr id="134146" name="Picture 2" descr="https://upload.wikimedia.org/wikipedia/commons/1/1b/Abraham_Lincoln_November_1863.jpg"/>
          <p:cNvPicPr>
            <a:picLocks noChangeAspect="1" noChangeArrowheads="1"/>
          </p:cNvPicPr>
          <p:nvPr/>
        </p:nvPicPr>
        <p:blipFill>
          <a:blip r:embed="rId4" cstate="print"/>
          <a:srcRect/>
          <a:stretch>
            <a:fillRect/>
          </a:stretch>
        </p:blipFill>
        <p:spPr bwMode="auto">
          <a:xfrm>
            <a:off x="2971800" y="2667000"/>
            <a:ext cx="1868290" cy="2305907"/>
          </a:xfrm>
          <a:prstGeom prst="rect">
            <a:avLst/>
          </a:prstGeom>
          <a:noFill/>
        </p:spPr>
      </p:pic>
      <p:pic>
        <p:nvPicPr>
          <p:cNvPr id="134148" name="Picture 4" descr="https://upload.wikimedia.org/wikipedia/commons/1/10/President-Jefferson-Davis.jpg"/>
          <p:cNvPicPr>
            <a:picLocks noChangeAspect="1" noChangeArrowheads="1"/>
          </p:cNvPicPr>
          <p:nvPr/>
        </p:nvPicPr>
        <p:blipFill>
          <a:blip r:embed="rId5" cstate="print"/>
          <a:srcRect/>
          <a:stretch>
            <a:fillRect/>
          </a:stretch>
        </p:blipFill>
        <p:spPr bwMode="auto">
          <a:xfrm>
            <a:off x="304800" y="2667000"/>
            <a:ext cx="1828800" cy="23359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a:t>
            </a:r>
            <a:endParaRPr lang="en-US" dirty="0"/>
          </a:p>
        </p:txBody>
      </p:sp>
      <p:sp>
        <p:nvSpPr>
          <p:cNvPr id="3" name="Content Placeholder 2"/>
          <p:cNvSpPr>
            <a:spLocks noGrp="1"/>
          </p:cNvSpPr>
          <p:nvPr>
            <p:ph idx="1"/>
          </p:nvPr>
        </p:nvSpPr>
        <p:spPr>
          <a:xfrm>
            <a:off x="4114800" y="1646236"/>
            <a:ext cx="4572000" cy="4754563"/>
          </a:xfrm>
        </p:spPr>
        <p:txBody>
          <a:bodyPr>
            <a:normAutofit fontScale="92500" lnSpcReduction="20000"/>
          </a:bodyPr>
          <a:lstStyle/>
          <a:p>
            <a:r>
              <a:rPr lang="en-US" sz="2600" dirty="0" smtClean="0"/>
              <a:t>Election of 1860</a:t>
            </a:r>
          </a:p>
          <a:p>
            <a:pPr lvl="1"/>
            <a:r>
              <a:rPr lang="en-US" dirty="0" smtClean="0"/>
              <a:t>South Carolina acted first, calling for a convention to </a:t>
            </a:r>
            <a:r>
              <a:rPr lang="en-US" dirty="0" smtClean="0"/>
              <a:t>SECEDE from </a:t>
            </a:r>
            <a:r>
              <a:rPr lang="en-US" dirty="0" smtClean="0"/>
              <a:t>the Union. State by state, conventions were held</a:t>
            </a:r>
            <a:r>
              <a:rPr lang="en-US" dirty="0" smtClean="0"/>
              <a:t>, and eventually the Confederacy was created </a:t>
            </a:r>
          </a:p>
          <a:p>
            <a:r>
              <a:rPr lang="en-US" sz="2600" dirty="0" smtClean="0"/>
              <a:t>On </a:t>
            </a:r>
            <a:r>
              <a:rPr lang="en-US" sz="2600" dirty="0" smtClean="0"/>
              <a:t>February 4, </a:t>
            </a:r>
            <a:r>
              <a:rPr lang="en-US" sz="2600" dirty="0" smtClean="0"/>
              <a:t>delegates </a:t>
            </a:r>
            <a:r>
              <a:rPr lang="en-US" sz="2600" dirty="0" smtClean="0"/>
              <a:t>from </a:t>
            </a:r>
            <a:r>
              <a:rPr lang="en-US" sz="2600" dirty="0" smtClean="0"/>
              <a:t>the seceded states elect Jefferson Davis as the president of the Confederate States of America </a:t>
            </a:r>
            <a:r>
              <a:rPr lang="en-US" dirty="0" smtClean="0"/>
              <a:t/>
            </a:r>
            <a:br>
              <a:rPr lang="en-US" dirty="0" smtClean="0"/>
            </a:br>
            <a:endParaRPr lang="en-US" dirty="0"/>
          </a:p>
        </p:txBody>
      </p:sp>
      <p:pic>
        <p:nvPicPr>
          <p:cNvPr id="2050" name="Picture 2" descr="http://civilwardailygazette.com/wp-content/uploads/2010/11/tearing1-500x353.jpg"/>
          <p:cNvPicPr>
            <a:picLocks noChangeAspect="1" noChangeArrowheads="1"/>
          </p:cNvPicPr>
          <p:nvPr/>
        </p:nvPicPr>
        <p:blipFill>
          <a:blip r:embed="rId2" cstate="print"/>
          <a:srcRect/>
          <a:stretch>
            <a:fillRect/>
          </a:stretch>
        </p:blipFill>
        <p:spPr bwMode="auto">
          <a:xfrm>
            <a:off x="533400" y="1524000"/>
            <a:ext cx="3124200" cy="2205686"/>
          </a:xfrm>
          <a:prstGeom prst="rect">
            <a:avLst/>
          </a:prstGeom>
          <a:noFill/>
        </p:spPr>
      </p:pic>
      <p:pic>
        <p:nvPicPr>
          <p:cNvPr id="2052" name="Picture 4" descr="http://www.confederatelegion.com/images/100112005.jpg"/>
          <p:cNvPicPr>
            <a:picLocks noChangeAspect="1" noChangeArrowheads="1"/>
          </p:cNvPicPr>
          <p:nvPr/>
        </p:nvPicPr>
        <p:blipFill>
          <a:blip r:embed="rId3" cstate="print"/>
          <a:srcRect/>
          <a:stretch>
            <a:fillRect/>
          </a:stretch>
        </p:blipFill>
        <p:spPr bwMode="auto">
          <a:xfrm>
            <a:off x="381000" y="3962400"/>
            <a:ext cx="3526971" cy="228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Jefferson Davis’s Inaugural </a:t>
            </a:r>
            <a:r>
              <a:rPr lang="en-US" dirty="0" smtClean="0"/>
              <a:t>Address(11.8)</a:t>
            </a:r>
            <a:endParaRPr lang="en-US" dirty="0"/>
          </a:p>
        </p:txBody>
      </p:sp>
      <p:sp>
        <p:nvSpPr>
          <p:cNvPr id="3" name="Content Placeholder 2"/>
          <p:cNvSpPr>
            <a:spLocks noGrp="1"/>
          </p:cNvSpPr>
          <p:nvPr>
            <p:ph idx="1"/>
          </p:nvPr>
        </p:nvSpPr>
        <p:spPr>
          <a:xfrm>
            <a:off x="457200" y="1646236"/>
            <a:ext cx="8229600" cy="4906963"/>
          </a:xfrm>
        </p:spPr>
        <p:txBody>
          <a:bodyPr>
            <a:noAutofit/>
          </a:bodyPr>
          <a:lstStyle/>
          <a:p>
            <a:r>
              <a:rPr lang="en-US" sz="2000" dirty="0" smtClean="0"/>
              <a:t>Historical Context</a:t>
            </a:r>
          </a:p>
          <a:p>
            <a:pPr lvl="1"/>
            <a:r>
              <a:rPr lang="en-US" sz="2000" dirty="0" smtClean="0"/>
              <a:t> Jefferson Davis, a senator from Mississippi before being elected as president of the Confederate States of America, delivers his inaugural address on February 18, 1861 in Montgomery, Alabama </a:t>
            </a:r>
            <a:endParaRPr lang="en-US" sz="2000" dirty="0"/>
          </a:p>
          <a:p>
            <a:r>
              <a:rPr lang="en-US" sz="2000" dirty="0" smtClean="0"/>
              <a:t>Intended Audience</a:t>
            </a:r>
          </a:p>
          <a:p>
            <a:pPr lvl="1"/>
            <a:r>
              <a:rPr lang="en-US" sz="2000" dirty="0" smtClean="0"/>
              <a:t>In this document, Jefferson Davis intended</a:t>
            </a:r>
            <a:r>
              <a:rPr lang="en-US" sz="2000" dirty="0" smtClean="0"/>
              <a:t> audience is the Northern States or the Union</a:t>
            </a:r>
          </a:p>
          <a:p>
            <a:r>
              <a:rPr lang="en-US" sz="2000" dirty="0" smtClean="0"/>
              <a:t>Purpose </a:t>
            </a:r>
          </a:p>
          <a:p>
            <a:pPr lvl="1"/>
            <a:r>
              <a:rPr lang="en-US" sz="2000" dirty="0" smtClean="0"/>
              <a:t>Jefferson Davis discloses why the South seceded from the Union describing it “as a necessity, not a choice” </a:t>
            </a:r>
          </a:p>
          <a:p>
            <a:pPr lvl="1"/>
            <a:r>
              <a:rPr lang="en-US" sz="2000" dirty="0" smtClean="0"/>
              <a:t>Davis also issues a warning to the Northern States proclaiming that the North will never attack the South or “the suffering of millions will bear testimony to the [Northern] folly and wickedness”</a:t>
            </a:r>
          </a:p>
        </p:txBody>
      </p:sp>
      <p:pic>
        <p:nvPicPr>
          <p:cNvPr id="137220" name="Picture 4" descr="http://www.gamingfreepress.com/wp-content/uploads/2015/06/assassins-creed-sons-of-the-confederacies.jpg"/>
          <p:cNvPicPr>
            <a:picLocks noChangeAspect="1" noChangeArrowheads="1"/>
          </p:cNvPicPr>
          <p:nvPr/>
        </p:nvPicPr>
        <p:blipFill>
          <a:blip r:embed="rId2" cstate="print"/>
          <a:srcRect/>
          <a:stretch>
            <a:fillRect/>
          </a:stretch>
        </p:blipFill>
        <p:spPr bwMode="auto">
          <a:xfrm>
            <a:off x="685800" y="381000"/>
            <a:ext cx="1371600" cy="91343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Jefferson Davis’s Inaugural Address(11.8)</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Point of View</a:t>
            </a:r>
          </a:p>
          <a:p>
            <a:pPr lvl="1"/>
            <a:r>
              <a:rPr lang="en-US" sz="2200" dirty="0" smtClean="0"/>
              <a:t>Jefferson Davis announces these claim in his inaugural address in order to proclaim the South’s independence from the Union while also asserting that they will retaliate if they deem it necessary</a:t>
            </a:r>
          </a:p>
          <a:p>
            <a:r>
              <a:rPr lang="en-US" sz="2200" dirty="0" smtClean="0"/>
              <a:t>Outside Information/Examples</a:t>
            </a:r>
          </a:p>
          <a:p>
            <a:pPr lvl="1"/>
            <a:r>
              <a:rPr lang="en-US" sz="2200" dirty="0" smtClean="0"/>
              <a:t>Jefferson’s argument over states’ rights echoes that of John C. Calhoun’s argument over states’ rights  during the Nullification Crisis, both believed themselves to be justified in their actions and both were direct confrontations between a state(s) and the Union</a:t>
            </a:r>
          </a:p>
          <a:p>
            <a:r>
              <a:rPr lang="en-US" sz="2200" dirty="0" smtClean="0"/>
              <a:t>Synthesis</a:t>
            </a:r>
          </a:p>
          <a:p>
            <a:pPr lvl="1"/>
            <a:r>
              <a:rPr lang="en-US" sz="2200" dirty="0" smtClean="0"/>
              <a:t>Opponents </a:t>
            </a:r>
            <a:r>
              <a:rPr lang="en-US" sz="2200" dirty="0" smtClean="0"/>
              <a:t>of Federal acts prohibiting the sale and possession of marijuana in the first decade of the 21st century, and opponents of implementation of laws and regulations pertaining to firearms from the late 1900s up to </a:t>
            </a:r>
            <a:r>
              <a:rPr lang="en-US" sz="2200" dirty="0" smtClean="0"/>
              <a:t>2013 both asserted the doctrine of state rights to present their opposition. </a:t>
            </a:r>
          </a:p>
          <a:p>
            <a:pPr lvl="1"/>
            <a:endParaRPr lang="en-US" dirty="0" smtClean="0"/>
          </a:p>
          <a:p>
            <a:pPr lvl="1"/>
            <a:endParaRPr lang="en-US" dirty="0"/>
          </a:p>
        </p:txBody>
      </p:sp>
      <p:pic>
        <p:nvPicPr>
          <p:cNvPr id="16386" name="Picture 2" descr="http://a2.files.biography.com/image/upload/c_fill,cs_srgb,dpr_1.0,g_face,h_300,q_80,w_300/MTE4MDAzNDEwNDk1NDQwMzk4.jpg"/>
          <p:cNvPicPr>
            <a:picLocks noChangeAspect="1" noChangeArrowheads="1"/>
          </p:cNvPicPr>
          <p:nvPr/>
        </p:nvPicPr>
        <p:blipFill>
          <a:blip r:embed="rId2" cstate="print"/>
          <a:srcRect/>
          <a:stretch>
            <a:fillRect/>
          </a:stretch>
        </p:blipFill>
        <p:spPr bwMode="auto">
          <a:xfrm>
            <a:off x="762000" y="228600"/>
            <a:ext cx="1143000" cy="1143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Abraham Lincoln’s Inaugural Address(11.9)</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Historical Context</a:t>
            </a:r>
          </a:p>
          <a:p>
            <a:pPr lvl="1"/>
            <a:r>
              <a:rPr lang="en-US" sz="2400" dirty="0" smtClean="0"/>
              <a:t>Abraham Lincoln, the newly elected President of the United States of America , delivered his first inaugural address on March 4, 1861 in Washington DC</a:t>
            </a:r>
          </a:p>
          <a:p>
            <a:r>
              <a:rPr lang="en-US" sz="2400" dirty="0" smtClean="0"/>
              <a:t>Intended Audience </a:t>
            </a:r>
          </a:p>
          <a:p>
            <a:pPr lvl="1"/>
            <a:r>
              <a:rPr lang="en-US" sz="2400" dirty="0" smtClean="0"/>
              <a:t>Based off the excerpts provide in the document, Lincoln’s intended audience was the Southern States   </a:t>
            </a:r>
          </a:p>
          <a:p>
            <a:r>
              <a:rPr lang="en-US" sz="2400" dirty="0" smtClean="0"/>
              <a:t>Purpose</a:t>
            </a:r>
          </a:p>
          <a:p>
            <a:pPr lvl="1"/>
            <a:r>
              <a:rPr lang="en-US" sz="2400" dirty="0" smtClean="0"/>
              <a:t>Lincoln attempts to calm the Southern states ensuring that he will “not interfere with the institution of slavery” as it is his duty to uphold the laws of the Union </a:t>
            </a:r>
          </a:p>
          <a:p>
            <a:pPr lvl="1"/>
            <a:r>
              <a:rPr lang="en-US" sz="2400" dirty="0" smtClean="0"/>
              <a:t>Lincoln also berates the Southern secession “describing it as the essence of anarchy” while at the same time asserting that the “momentous issue of civil war” will lie in the fault of the South as Lincoln will not assail them nor threaten them unless they attack first </a:t>
            </a:r>
          </a:p>
          <a:p>
            <a:pPr lvl="1"/>
            <a:endParaRPr lang="en-US" dirty="0" smtClean="0"/>
          </a:p>
          <a:p>
            <a:pPr lvl="1"/>
            <a:endParaRPr lang="en-US" dirty="0"/>
          </a:p>
        </p:txBody>
      </p:sp>
      <p:pic>
        <p:nvPicPr>
          <p:cNvPr id="4" name="Picture 6" descr="https://upload.wikimedia.org/wikipedia/en/thumb/a/a4/Flag_of_the_United_States.svg/300px-Flag_of_the_United_States.svg.png"/>
          <p:cNvPicPr>
            <a:picLocks noChangeAspect="1" noChangeArrowheads="1"/>
          </p:cNvPicPr>
          <p:nvPr/>
        </p:nvPicPr>
        <p:blipFill>
          <a:blip r:embed="rId2" cstate="print"/>
          <a:srcRect/>
          <a:stretch>
            <a:fillRect/>
          </a:stretch>
        </p:blipFill>
        <p:spPr bwMode="auto">
          <a:xfrm>
            <a:off x="228600" y="457200"/>
            <a:ext cx="1447800" cy="7625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Abraham Lincoln’s Inaugural Address(11.9)</a:t>
            </a:r>
            <a:endParaRPr lang="en-US" dirty="0"/>
          </a:p>
        </p:txBody>
      </p:sp>
      <p:sp>
        <p:nvSpPr>
          <p:cNvPr id="3" name="Content Placeholder 2"/>
          <p:cNvSpPr>
            <a:spLocks noGrp="1"/>
          </p:cNvSpPr>
          <p:nvPr>
            <p:ph idx="1"/>
          </p:nvPr>
        </p:nvSpPr>
        <p:spPr/>
        <p:txBody>
          <a:bodyPr>
            <a:normAutofit/>
          </a:bodyPr>
          <a:lstStyle/>
          <a:p>
            <a:r>
              <a:rPr lang="en-US" sz="2000" dirty="0" smtClean="0"/>
              <a:t>Point Of View</a:t>
            </a:r>
          </a:p>
          <a:p>
            <a:pPr lvl="1"/>
            <a:r>
              <a:rPr lang="en-US" sz="2000" dirty="0" smtClean="0"/>
              <a:t>Abraham Lincoln takes a careful approach to the topic of the Southern secession declaring his want to preserve the Union and offers an impassioned plea to the seceded states </a:t>
            </a:r>
          </a:p>
          <a:p>
            <a:r>
              <a:rPr lang="en-US" sz="2000" dirty="0" smtClean="0"/>
              <a:t>Outside Information/examples</a:t>
            </a:r>
          </a:p>
          <a:p>
            <a:pPr lvl="1"/>
            <a:r>
              <a:rPr lang="en-US" sz="2000" dirty="0" smtClean="0"/>
              <a:t>It seems that Abraham Lincoln draws inspiration </a:t>
            </a:r>
            <a:r>
              <a:rPr lang="en-US" sz="2000" dirty="0" smtClean="0"/>
              <a:t>from multiple </a:t>
            </a:r>
            <a:r>
              <a:rPr lang="en-US" sz="2000" dirty="0" smtClean="0"/>
              <a:t>references most notably Henry </a:t>
            </a:r>
            <a:r>
              <a:rPr lang="en-US" sz="2000" dirty="0" smtClean="0"/>
              <a:t>Clay's 1850 speech on </a:t>
            </a:r>
            <a:r>
              <a:rPr lang="en-US" sz="2000" dirty="0" smtClean="0"/>
              <a:t>compromise and </a:t>
            </a:r>
            <a:r>
              <a:rPr lang="en-US" sz="2000" dirty="0" smtClean="0"/>
              <a:t>the United States Constitution</a:t>
            </a:r>
            <a:r>
              <a:rPr lang="en-US" sz="2000" dirty="0" smtClean="0"/>
              <a:t>.</a:t>
            </a:r>
          </a:p>
          <a:p>
            <a:r>
              <a:rPr lang="en-US" sz="2000" dirty="0" smtClean="0"/>
              <a:t>Synthesis</a:t>
            </a:r>
          </a:p>
          <a:p>
            <a:pPr lvl="1"/>
            <a:r>
              <a:rPr lang="en-US" sz="2000" dirty="0" smtClean="0"/>
              <a:t>Lincoln pleas of reconciliation is similar to that of the 1775 Olive </a:t>
            </a:r>
            <a:r>
              <a:rPr lang="en-US" sz="2000" dirty="0" smtClean="0"/>
              <a:t>B</a:t>
            </a:r>
            <a:r>
              <a:rPr lang="en-US" sz="2000" dirty="0" smtClean="0"/>
              <a:t>ranch </a:t>
            </a:r>
            <a:r>
              <a:rPr lang="en-US" sz="2000" dirty="0" smtClean="0"/>
              <a:t>P</a:t>
            </a:r>
            <a:r>
              <a:rPr lang="en-US" sz="2000" dirty="0" smtClean="0"/>
              <a:t>etition written by the Continental Congress.  Both were failed attempts at reconciliation between a group in rebellion and one that resists the rebellion they both eventually led to wars. </a:t>
            </a:r>
            <a:endParaRPr lang="en-US" sz="2000" dirty="0"/>
          </a:p>
        </p:txBody>
      </p:sp>
      <p:pic>
        <p:nvPicPr>
          <p:cNvPr id="29698" name="Picture 2" descr="https://upload.wikimedia.org/wikipedia/commons/1/1b/Abraham_Lincoln_November_1863.jpg"/>
          <p:cNvPicPr>
            <a:picLocks noChangeAspect="1" noChangeArrowheads="1"/>
          </p:cNvPicPr>
          <p:nvPr/>
        </p:nvPicPr>
        <p:blipFill>
          <a:blip r:embed="rId2" cstate="print"/>
          <a:srcRect/>
          <a:stretch>
            <a:fillRect/>
          </a:stretch>
        </p:blipFill>
        <p:spPr bwMode="auto">
          <a:xfrm>
            <a:off x="685800" y="152400"/>
            <a:ext cx="990600" cy="12226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Jefferson Davis asserted that the Confederacy had no intention of returning to the Union and that they were perfectly happy staying independent from one another whereas Lincoln sought to preserve the Union and pleaded the South to rejoin to no avail</a:t>
            </a:r>
          </a:p>
          <a:p>
            <a:r>
              <a:rPr lang="en-US" dirty="0" smtClean="0"/>
              <a:t>Despite the tensions between the North and the South it was clear that neither president was interested in fighting a civil war, each refusing to attack the other unless they were attacked first, but both presidents were adamant that should it come to war that they would easily win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9287</TotalTime>
  <Words>522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Key Period 5  Documents 11.8/11.9</vt:lpstr>
      <vt:lpstr>What’s Happening?</vt:lpstr>
      <vt:lpstr>Jefferson Davis’s Inaugural Address(11.8)</vt:lpstr>
      <vt:lpstr>Jefferson Davis’s Inaugural Address(11.8)</vt:lpstr>
      <vt:lpstr>Abraham Lincoln’s Inaugural Address(11.9)</vt:lpstr>
      <vt:lpstr>Abraham Lincoln’s Inaugural Address(11.9)</vt:lpstr>
      <vt:lpstr>Comparison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Documents 11.8/11.9</dc:title>
  <dc:creator>Owner</dc:creator>
  <cp:lastModifiedBy>Owner</cp:lastModifiedBy>
  <cp:revision>6</cp:revision>
  <dcterms:created xsi:type="dcterms:W3CDTF">2015-12-02T00:53:22Z</dcterms:created>
  <dcterms:modified xsi:type="dcterms:W3CDTF">2015-12-08T11:41:17Z</dcterms:modified>
</cp:coreProperties>
</file>